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76" r:id="rId2"/>
    <p:sldId id="257" r:id="rId3"/>
    <p:sldId id="275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78" r:id="rId14"/>
    <p:sldId id="279" r:id="rId15"/>
    <p:sldId id="268" r:id="rId16"/>
    <p:sldId id="269" r:id="rId17"/>
    <p:sldId id="277" r:id="rId18"/>
    <p:sldId id="270" r:id="rId19"/>
    <p:sldId id="271" r:id="rId20"/>
    <p:sldId id="272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7300"/>
    <a:srgbClr val="D39F19"/>
    <a:srgbClr val="0F0F0F"/>
    <a:srgbClr val="FBCC32"/>
    <a:srgbClr val="FFFFFF"/>
    <a:srgbClr val="C28300"/>
    <a:srgbClr val="BC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F931FE-BCEF-5627-F314-678F371F9E37}" v="175" dt="2024-07-15T13:57:19.902"/>
    <p1510:client id="{6B9CC504-9B3B-39F9-B0F8-483D5AFF5E8B}" v="158" dt="2024-07-15T11:57:27.779"/>
    <p1510:client id="{76B60913-0640-896A-1D64-B663831984AA}" v="9" dt="2024-07-15T13:59:24.8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24" autoAdjust="0"/>
    <p:restoredTop sz="94660"/>
  </p:normalViewPr>
  <p:slideViewPr>
    <p:cSldViewPr snapToGrid="0">
      <p:cViewPr>
        <p:scale>
          <a:sx n="100" d="100"/>
          <a:sy n="100" d="100"/>
        </p:scale>
        <p:origin x="486" y="3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0000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1037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99bdb13e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99bdb13e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360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99bdb13e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99bdb13e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682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99bdb13e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99bdb13e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223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99bdb13e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99bdb13e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0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Google Shape;1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8344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9900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4154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5685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748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0375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4699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2757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2801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9a4565e2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9a4565e2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490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99bdb13e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99bdb13e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084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9a4565e2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e9a4565e2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383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7717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0110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2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0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0.xml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microsoft.com/office/2007/relationships/hdphoto" Target="../media/hdphoto6.wdp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0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0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2.xml"/><Relationship Id="rId18" Type="http://schemas.openxmlformats.org/officeDocument/2006/relationships/slide" Target="slide19.xml"/><Relationship Id="rId3" Type="http://schemas.openxmlformats.org/officeDocument/2006/relationships/image" Target="../media/image33.png"/><Relationship Id="rId7" Type="http://schemas.openxmlformats.org/officeDocument/2006/relationships/slide" Target="slide6.xml"/><Relationship Id="rId12" Type="http://schemas.openxmlformats.org/officeDocument/2006/relationships/slide" Target="slide11.xml"/><Relationship Id="rId17" Type="http://schemas.openxmlformats.org/officeDocument/2006/relationships/slide" Target="slide18.xml"/><Relationship Id="rId2" Type="http://schemas.openxmlformats.org/officeDocument/2006/relationships/notesSlide" Target="../notesSlides/notesSlide19.xml"/><Relationship Id="rId16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10.xml"/><Relationship Id="rId5" Type="http://schemas.openxmlformats.org/officeDocument/2006/relationships/slide" Target="slide4.xml"/><Relationship Id="rId15" Type="http://schemas.openxmlformats.org/officeDocument/2006/relationships/slide" Target="slide16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8.xml"/><Relationship Id="rId14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slide" Target="slide2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slide" Target="slide2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8A82A96-E72B-A7BD-F76B-52EACF883B57}"/>
              </a:ext>
            </a:extLst>
          </p:cNvPr>
          <p:cNvSpPr txBox="1"/>
          <p:nvPr/>
        </p:nvSpPr>
        <p:spPr>
          <a:xfrm>
            <a:off x="-76394" y="1614465"/>
            <a:ext cx="67257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solidFill>
                  <a:srgbClr val="C28300"/>
                </a:solidFill>
                <a:ea typeface="Cambria Math"/>
              </a:rPr>
              <a:t>Design of a Wireless Indoor </a:t>
            </a:r>
            <a:r>
              <a:rPr lang="en-US" sz="1800" b="1" dirty="0" smtClean="0">
                <a:solidFill>
                  <a:srgbClr val="C28300"/>
                </a:solidFill>
                <a:ea typeface="Cambria Math"/>
              </a:rPr>
              <a:t>Tracking System </a:t>
            </a:r>
            <a:r>
              <a:rPr lang="en-US" sz="1800" b="1" dirty="0">
                <a:solidFill>
                  <a:srgbClr val="C28300"/>
                </a:solidFill>
                <a:ea typeface="Cambria Math"/>
              </a:rPr>
              <a:t>for Multi-Sensor Data </a:t>
            </a:r>
            <a:r>
              <a:rPr lang="en-US" sz="1800" b="1" dirty="0" smtClean="0">
                <a:solidFill>
                  <a:srgbClr val="C28300"/>
                </a:solidFill>
                <a:ea typeface="Cambria Math"/>
              </a:rPr>
              <a:t>Acquisition with </a:t>
            </a:r>
            <a:r>
              <a:rPr lang="en-US" sz="1800" b="1" dirty="0">
                <a:solidFill>
                  <a:srgbClr val="C28300"/>
                </a:solidFill>
                <a:ea typeface="Cambria Math"/>
              </a:rPr>
              <a:t>BLE Channel Sounding</a:t>
            </a:r>
            <a:endParaRPr lang="el-GR" sz="1800" b="1" dirty="0">
              <a:solidFill>
                <a:srgbClr val="C28300"/>
              </a:solidFill>
              <a:ea typeface="Cambria Math"/>
            </a:endParaRPr>
          </a:p>
        </p:txBody>
      </p:sp>
      <p:sp>
        <p:nvSpPr>
          <p:cNvPr id="17" name="Google Shape;85;p13">
            <a:extLst>
              <a:ext uri="{FF2B5EF4-FFF2-40B4-BE49-F238E27FC236}">
                <a16:creationId xmlns:a16="http://schemas.microsoft.com/office/drawing/2014/main" xmlns="" id="{0DD44675-1ECB-CD5B-14CF-F0437F51BCC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1" y="535258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800" b="1"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l-GR" sz="1800" b="1" dirty="0" err="1">
                <a:solidFill>
                  <a:schemeClr val="bg1"/>
                </a:solidFill>
                <a:latin typeface="+mn-lt"/>
              </a:rPr>
              <a:t>Name</a:t>
            </a:r>
            <a:r>
              <a:rPr lang="el-GR" sz="1800" b="1" dirty="0">
                <a:solidFill>
                  <a:schemeClr val="bg1"/>
                </a:solidFill>
                <a:latin typeface="+mn-lt"/>
              </a:rPr>
              <a:t>: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Vasiloglou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Athanasios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 marL="0" lvl="0" indent="0" algn="l">
              <a:buSzPct val="100000"/>
            </a:pPr>
            <a:r>
              <a:rPr lang="el-GR" sz="1800" b="1" dirty="0" err="1">
                <a:solidFill>
                  <a:schemeClr val="bg1"/>
                </a:solidFill>
                <a:latin typeface="+mn-lt"/>
              </a:rPr>
              <a:t>Advisor</a:t>
            </a:r>
            <a:r>
              <a:rPr lang="el-GR" sz="1800" b="1" dirty="0">
                <a:solidFill>
                  <a:schemeClr val="bg1"/>
                </a:solidFill>
                <a:latin typeface="+mn-lt"/>
              </a:rPr>
              <a:t>: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Prof.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Evangelos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V.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Hristoforou</a:t>
            </a:r>
            <a:r>
              <a:rPr lang="el-GR" sz="18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NTUA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l-GR" sz="1800" b="1" dirty="0" err="1">
                <a:solidFill>
                  <a:schemeClr val="bg1"/>
                </a:solidFill>
                <a:latin typeface="+mn-lt"/>
              </a:rPr>
              <a:t>Date</a:t>
            </a:r>
            <a:r>
              <a:rPr lang="el-GR" sz="1800" b="1" dirty="0">
                <a:solidFill>
                  <a:schemeClr val="bg1"/>
                </a:solidFill>
                <a:latin typeface="+mn-lt"/>
              </a:rPr>
              <a:t>: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24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/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10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/</a:t>
            </a:r>
            <a:r>
              <a:rPr lang="el-GR" sz="1800" dirty="0" smtClean="0">
                <a:solidFill>
                  <a:schemeClr val="bg1"/>
                </a:solidFill>
                <a:latin typeface="+mn-lt"/>
              </a:rPr>
              <a:t>202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5</a:t>
            </a:r>
            <a:endParaRPr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xmlns="" id="{FB74BBDF-C319-DD93-39F5-FC15B8145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8" t="-16973"/>
          <a:stretch/>
        </p:blipFill>
        <p:spPr>
          <a:xfrm>
            <a:off x="154425" y="107146"/>
            <a:ext cx="2885946" cy="1159813"/>
          </a:xfrm>
          <a:prstGeom prst="rect">
            <a:avLst/>
          </a:prstGeom>
        </p:spPr>
      </p:pic>
      <p:grpSp>
        <p:nvGrpSpPr>
          <p:cNvPr id="8" name="Ομάδα 7">
            <a:extLst>
              <a:ext uri="{FF2B5EF4-FFF2-40B4-BE49-F238E27FC236}">
                <a16:creationId xmlns:a16="http://schemas.microsoft.com/office/drawing/2014/main" xmlns="" id="{5FAA3D54-DF9E-7D64-97B0-B21C59F2F234}"/>
              </a:ext>
            </a:extLst>
          </p:cNvPr>
          <p:cNvGrpSpPr/>
          <p:nvPr/>
        </p:nvGrpSpPr>
        <p:grpSpPr>
          <a:xfrm>
            <a:off x="10199137" y="5687900"/>
            <a:ext cx="2230839" cy="1063420"/>
            <a:chOff x="152400" y="2848354"/>
            <a:chExt cx="3959742" cy="1887571"/>
          </a:xfrm>
        </p:grpSpPr>
        <p:pic>
          <p:nvPicPr>
            <p:cNvPr id="6" name="Εικόνα 5">
              <a:extLst>
                <a:ext uri="{FF2B5EF4-FFF2-40B4-BE49-F238E27FC236}">
                  <a16:creationId xmlns:a16="http://schemas.microsoft.com/office/drawing/2014/main" xmlns="" id="{1F3F0B0E-E226-008A-A977-CD2BF5BB9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18" t="-16973" r="38728"/>
            <a:stretch/>
          </p:blipFill>
          <p:spPr>
            <a:xfrm>
              <a:off x="152400" y="2848354"/>
              <a:ext cx="1752600" cy="188757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1C6AF95E-D96A-69FD-2C0F-24C66E4E3067}"/>
                </a:ext>
              </a:extLst>
            </p:cNvPr>
            <p:cNvSpPr txBox="1"/>
            <p:nvPr/>
          </p:nvSpPr>
          <p:spPr>
            <a:xfrm>
              <a:off x="1216542" y="3257364"/>
              <a:ext cx="2895600" cy="1475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BCBCBC"/>
                  </a:solidFill>
                </a:rPr>
                <a:t>ECE</a:t>
              </a:r>
              <a:endParaRPr lang="en-US" sz="2800" b="1" dirty="0">
                <a:solidFill>
                  <a:srgbClr val="BCBCBC"/>
                </a:solidFill>
              </a:endParaRPr>
            </a:p>
            <a:p>
              <a:pPr algn="ctr"/>
              <a:r>
                <a:rPr lang="en-US" sz="2000" dirty="0">
                  <a:solidFill>
                    <a:srgbClr val="BCBCBC"/>
                  </a:solidFill>
                </a:rPr>
                <a:t>NTUA</a:t>
              </a:r>
              <a:endParaRPr lang="el-GR" sz="2000" dirty="0">
                <a:solidFill>
                  <a:srgbClr val="BCBCB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60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xmlns="" id="{518B3199-FF2C-F11A-46F4-C82C624695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653850" y="1791815"/>
            <a:ext cx="105156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l-GR" sz="2000" dirty="0" err="1">
                <a:latin typeface="Arial"/>
                <a:ea typeface="Arial"/>
                <a:cs typeface="Arial"/>
                <a:sym typeface="Arial"/>
              </a:rPr>
              <a:t>Caliper’s</a:t>
            </a:r>
            <a:r>
              <a:rPr lang="el-GR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l-GR" sz="2000" dirty="0" err="1">
                <a:latin typeface="Arial"/>
                <a:ea typeface="Arial"/>
                <a:cs typeface="Arial"/>
                <a:sym typeface="Arial"/>
              </a:rPr>
              <a:t>Thread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l-GR" sz="2000" dirty="0" err="1">
                <a:latin typeface="Arial"/>
                <a:ea typeface="Arial"/>
                <a:cs typeface="Arial"/>
                <a:sym typeface="Arial"/>
              </a:rPr>
              <a:t>Bearings</a:t>
            </a:r>
            <a:r>
              <a:rPr lang="el-GR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l-GR" sz="2000" dirty="0" err="1">
                <a:latin typeface="Arial"/>
                <a:ea typeface="Arial"/>
                <a:cs typeface="Arial"/>
                <a:sym typeface="Arial"/>
              </a:rPr>
              <a:t>Tolerances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l-GR" sz="2000" dirty="0" err="1">
                <a:latin typeface="Arial"/>
                <a:ea typeface="Arial"/>
                <a:cs typeface="Arial"/>
                <a:sym typeface="Arial"/>
              </a:rPr>
              <a:t>Hall</a:t>
            </a:r>
            <a:r>
              <a:rPr lang="el-GR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l-GR" sz="2000" dirty="0" err="1">
                <a:latin typeface="Arial"/>
                <a:ea typeface="Arial"/>
                <a:cs typeface="Arial"/>
                <a:sym typeface="Arial"/>
              </a:rPr>
              <a:t>sensor</a:t>
            </a:r>
            <a:r>
              <a:rPr lang="el-GR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l-GR" sz="2000" dirty="0" err="1">
                <a:latin typeface="Arial"/>
                <a:ea typeface="Arial"/>
                <a:cs typeface="Arial"/>
                <a:sym typeface="Arial"/>
              </a:rPr>
              <a:t>mounting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l-GR" sz="2000" dirty="0" err="1">
                <a:latin typeface="Arial"/>
                <a:ea typeface="Arial"/>
                <a:cs typeface="Arial"/>
                <a:sym typeface="Arial"/>
              </a:rPr>
              <a:t>Invalid</a:t>
            </a:r>
            <a:r>
              <a:rPr lang="el-GR" sz="2000" dirty="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l-GR" sz="2000" dirty="0" err="1">
                <a:latin typeface="Arial"/>
                <a:ea typeface="Arial"/>
                <a:cs typeface="Arial"/>
                <a:sym typeface="Arial"/>
              </a:rPr>
              <a:t>problematic</a:t>
            </a:r>
            <a:r>
              <a:rPr lang="el-GR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l-GR" sz="2000" dirty="0" err="1">
                <a:latin typeface="Arial"/>
                <a:ea typeface="Arial"/>
                <a:cs typeface="Arial"/>
                <a:sym typeface="Arial"/>
              </a:rPr>
              <a:t>Geometries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19" b="92857" l="9958" r="91314">
                        <a14:foregroundMark x1="44280" y1="9119" x2="44280" y2="9119"/>
                        <a14:foregroundMark x1="91314" y1="47416" x2="91314" y2="47416"/>
                        <a14:foregroundMark x1="63771" y1="92857" x2="63771" y2="92857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999855" y="3381682"/>
            <a:ext cx="1964690" cy="273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8599" y="3726329"/>
            <a:ext cx="2892840" cy="200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86911" y="3765539"/>
            <a:ext cx="3920489" cy="19704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xmlns="" id="{3551C615-BB7B-F822-DCDB-D69603948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10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xmlns="" id="{57B57A73-998A-3585-9977-07B5034E30FF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10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382616F-0936-B397-DC8D-9A32D0011B57}"/>
              </a:ext>
            </a:extLst>
          </p:cNvPr>
          <p:cNvSpPr txBox="1"/>
          <p:nvPr/>
        </p:nvSpPr>
        <p:spPr>
          <a:xfrm>
            <a:off x="653850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Topology Optimization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9DB9B66-DAA3-2BDF-3AC9-0ED02AFBC1CA}"/>
              </a:ext>
            </a:extLst>
          </p:cNvPr>
          <p:cNvSpPr txBox="1"/>
          <p:nvPr/>
        </p:nvSpPr>
        <p:spPr>
          <a:xfrm>
            <a:off x="653850" y="772550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Detailed CAD and Calculation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766D0592-C135-EE95-9CBD-D7EB5C6780D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xmlns="" id="{C0847025-752B-070C-89B6-E24CBCAA0E41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xmlns="" id="{5ABEABEA-04A1-4F67-1F59-54EB1CA2282A}"/>
              </a:ext>
            </a:extLst>
          </p:cNvPr>
          <p:cNvSpPr/>
          <p:nvPr/>
        </p:nvSpPr>
        <p:spPr>
          <a:xfrm>
            <a:off x="756354" y="1859217"/>
            <a:ext cx="45719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DD9BAB3-9E74-3CCF-1B54-BA1F9724AB79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Ορθογώνιο 13">
            <a:extLst>
              <a:ext uri="{FF2B5EF4-FFF2-40B4-BE49-F238E27FC236}">
                <a16:creationId xmlns:a16="http://schemas.microsoft.com/office/drawing/2014/main" xmlns="" id="{4C8BA304-C377-309A-83E6-E2BF2DEA0D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xmlns="" id="{6A4F0FB3-C7A3-F89F-3224-15AEF659762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2" name="Google Shape;162;p23"/>
          <p:cNvSpPr txBox="1">
            <a:spLocks noGrp="1"/>
          </p:cNvSpPr>
          <p:nvPr>
            <p:ph type="title"/>
          </p:nvPr>
        </p:nvSpPr>
        <p:spPr>
          <a:xfrm>
            <a:off x="525125" y="3932083"/>
            <a:ext cx="5989800" cy="21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l-GR" sz="2400" b="1" dirty="0" err="1">
                <a:latin typeface="+mj-lt"/>
              </a:rPr>
              <a:t>Weight</a:t>
            </a:r>
            <a:r>
              <a:rPr lang="el-GR" sz="2400" dirty="0">
                <a:latin typeface="+mj-lt"/>
              </a:rPr>
              <a:t> : 259 </a:t>
            </a:r>
            <a:r>
              <a:rPr lang="el-GR" sz="2400" dirty="0" err="1">
                <a:latin typeface="+mj-lt"/>
              </a:rPr>
              <a:t>gr</a:t>
            </a:r>
            <a:endParaRPr sz="2400" dirty="0">
              <a:latin typeface="+mj-lt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l-GR" sz="2400" b="1" dirty="0" err="1">
                <a:latin typeface="+mj-lt"/>
              </a:rPr>
              <a:t>Camber</a:t>
            </a:r>
            <a:r>
              <a:rPr lang="el-GR" sz="2400" b="1" dirty="0">
                <a:latin typeface="+mj-lt"/>
              </a:rPr>
              <a:t> </a:t>
            </a:r>
            <a:r>
              <a:rPr lang="el-GR" sz="2400" b="1" dirty="0" err="1">
                <a:latin typeface="+mj-lt"/>
              </a:rPr>
              <a:t>Compliance</a:t>
            </a:r>
            <a:r>
              <a:rPr lang="el-GR" sz="2400" b="1" dirty="0">
                <a:latin typeface="+mj-lt"/>
              </a:rPr>
              <a:t> : </a:t>
            </a:r>
            <a:r>
              <a:rPr lang="el-GR" sz="2400" dirty="0">
                <a:latin typeface="+mj-lt"/>
              </a:rPr>
              <a:t>0.0224 </a:t>
            </a:r>
            <a:r>
              <a:rPr lang="el-GR" sz="2400" dirty="0" err="1">
                <a:latin typeface="+mj-lt"/>
              </a:rPr>
              <a:t>deg</a:t>
            </a:r>
            <a:r>
              <a:rPr lang="el-GR" sz="2400" dirty="0">
                <a:latin typeface="+mj-lt"/>
              </a:rPr>
              <a:t>/g</a:t>
            </a:r>
            <a:endParaRPr sz="2400" dirty="0">
              <a:latin typeface="+mj-lt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l-GR" sz="2400" b="1" dirty="0" err="1">
                <a:latin typeface="+mj-lt"/>
              </a:rPr>
              <a:t>Toe</a:t>
            </a:r>
            <a:r>
              <a:rPr lang="el-GR" sz="2400" b="1" dirty="0">
                <a:latin typeface="+mj-lt"/>
              </a:rPr>
              <a:t> </a:t>
            </a:r>
            <a:r>
              <a:rPr lang="el-GR" sz="2400" b="1" dirty="0" err="1">
                <a:latin typeface="+mj-lt"/>
              </a:rPr>
              <a:t>Compliance</a:t>
            </a:r>
            <a:r>
              <a:rPr lang="el-GR" sz="2400" b="1" dirty="0">
                <a:latin typeface="+mj-lt"/>
              </a:rPr>
              <a:t> : </a:t>
            </a:r>
            <a:r>
              <a:rPr lang="el-GR" sz="2400" dirty="0">
                <a:latin typeface="+mj-lt"/>
              </a:rPr>
              <a:t>0.0176 </a:t>
            </a:r>
            <a:r>
              <a:rPr lang="el-GR" sz="2400" dirty="0" err="1">
                <a:latin typeface="+mj-lt"/>
              </a:rPr>
              <a:t>deg</a:t>
            </a:r>
            <a:r>
              <a:rPr lang="el-GR" sz="2400" dirty="0">
                <a:latin typeface="+mj-lt"/>
              </a:rPr>
              <a:t>/g</a:t>
            </a:r>
            <a:br>
              <a:rPr lang="el-GR" sz="2400" dirty="0">
                <a:latin typeface="+mj-lt"/>
              </a:rPr>
            </a:br>
            <a:r>
              <a:rPr lang="en-US" sz="2400" b="1" dirty="0">
                <a:latin typeface="+mj-lt"/>
              </a:rPr>
              <a:t>Max Von misses:</a:t>
            </a:r>
            <a:r>
              <a:rPr lang="en-US" sz="2400" dirty="0">
                <a:latin typeface="+mj-lt"/>
              </a:rPr>
              <a:t> 170 </a:t>
            </a:r>
            <a:r>
              <a:rPr lang="en-US" sz="2400" dirty="0" err="1">
                <a:latin typeface="+mj-lt"/>
              </a:rPr>
              <a:t>Mpa</a:t>
            </a:r>
            <a:endParaRPr sz="4000" dirty="0">
              <a:latin typeface="+mj-lt"/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xmlns="" id="{2E994F07-E1D2-14E3-0C74-4B84FE99C3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11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xmlns="" id="{F72E8937-ABE4-3EE9-B828-A80CFA3878E7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11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302CADF-F6C5-810E-959B-23D6FAC642A4}"/>
              </a:ext>
            </a:extLst>
          </p:cNvPr>
          <p:cNvSpPr txBox="1"/>
          <p:nvPr/>
        </p:nvSpPr>
        <p:spPr>
          <a:xfrm>
            <a:off x="653850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Topology Optimization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9BE6344-285D-5179-C96C-8674D1718FE9}"/>
              </a:ext>
            </a:extLst>
          </p:cNvPr>
          <p:cNvSpPr txBox="1"/>
          <p:nvPr/>
        </p:nvSpPr>
        <p:spPr>
          <a:xfrm>
            <a:off x="653850" y="772550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Validation FEA Set Up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ED0AF838-7EA8-E4D6-5629-8EB89CC3126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Ορθογώνιο 17">
            <a:extLst>
              <a:ext uri="{FF2B5EF4-FFF2-40B4-BE49-F238E27FC236}">
                <a16:creationId xmlns:a16="http://schemas.microsoft.com/office/drawing/2014/main" xmlns="" id="{E49E5310-0987-7C5F-151C-D4EBB695E79E}"/>
              </a:ext>
            </a:extLst>
          </p:cNvPr>
          <p:cNvSpPr/>
          <p:nvPr/>
        </p:nvSpPr>
        <p:spPr>
          <a:xfrm>
            <a:off x="476252" y="4183605"/>
            <a:ext cx="45719" cy="155448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D928D21-953E-A0E2-9CDA-BC4C28C25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18" b="91927" l="9704" r="89803">
                        <a14:foregroundMark x1="37500" y1="8333" x2="42928" y2="9115"/>
                        <a14:foregroundMark x1="47368" y1="8333" x2="49013" y2="14323"/>
                        <a14:foregroundMark x1="62007" y1="92057" x2="47368" y2="92057"/>
                        <a14:foregroundMark x1="34046" y1="4818" x2="36184" y2="5859"/>
                        <a14:foregroundMark x1="41941" y1="11328" x2="39803" y2="15885"/>
                        <a14:foregroundMark x1="88980" y1="36979" x2="89309" y2="41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2304" y="979497"/>
            <a:ext cx="3921971" cy="49540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81A00B1-6B6D-9AA6-DA87-3B8033BCD6A1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826F194D-8F19-F360-4891-1BFBB0582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xmlns="" id="{050F21B7-16FB-B5E9-A82C-822CD3241F86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xmlns="" id="{F3BB2B52-AC90-EBE7-9D6C-45CE76763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12</a:t>
            </a:fld>
            <a:endParaRPr lang="el-GR" dirty="0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xmlns="" id="{641D5D90-A139-5EE5-751E-5D538944B4CE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12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91B986A-9B6E-8BF5-AD3A-6A5DA0BE5D74}"/>
              </a:ext>
            </a:extLst>
          </p:cNvPr>
          <p:cNvSpPr txBox="1"/>
          <p:nvPr/>
        </p:nvSpPr>
        <p:spPr>
          <a:xfrm>
            <a:off x="653850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Topology Optimization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E5E350A-2879-86BC-52DA-4FA83ACF85B3}"/>
              </a:ext>
            </a:extLst>
          </p:cNvPr>
          <p:cNvSpPr txBox="1"/>
          <p:nvPr/>
        </p:nvSpPr>
        <p:spPr>
          <a:xfrm>
            <a:off x="653850" y="772550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l-GR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omparison</a:t>
            </a:r>
            <a:r>
              <a:rPr lang="el-G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l-GR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ool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xmlns="" id="{53890117-C257-DB12-4843-2B1616D60A75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21" name="Ομάδα 20">
            <a:extLst>
              <a:ext uri="{FF2B5EF4-FFF2-40B4-BE49-F238E27FC236}">
                <a16:creationId xmlns:a16="http://schemas.microsoft.com/office/drawing/2014/main" xmlns="" id="{28430098-D177-5B54-0A45-57CFB29B0E50}"/>
              </a:ext>
            </a:extLst>
          </p:cNvPr>
          <p:cNvGrpSpPr/>
          <p:nvPr/>
        </p:nvGrpSpPr>
        <p:grpSpPr>
          <a:xfrm>
            <a:off x="426181" y="5056209"/>
            <a:ext cx="10556871" cy="1661963"/>
            <a:chOff x="426181" y="4936465"/>
            <a:chExt cx="10556871" cy="1661963"/>
          </a:xfrm>
        </p:grpSpPr>
        <p:sp>
          <p:nvSpPr>
            <p:cNvPr id="170" name="Google Shape;170;p24"/>
            <p:cNvSpPr txBox="1"/>
            <p:nvPr/>
          </p:nvSpPr>
          <p:spPr>
            <a:xfrm>
              <a:off x="426181" y="4936465"/>
              <a:ext cx="4725225" cy="1292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914400" lvl="0" indent="-45720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1g Loss </a:t>
              </a:r>
            </a:p>
            <a:p>
              <a:pPr marL="914400" lvl="0" indent="-45720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 deg/g stiffer in Camber</a:t>
              </a:r>
            </a:p>
            <a:p>
              <a:pPr marL="914400" lvl="0" indent="-45720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 deg/g stiffer in Toe</a:t>
              </a:r>
              <a:endParaRPr lang="el-G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70;p24">
              <a:extLst>
                <a:ext uri="{FF2B5EF4-FFF2-40B4-BE49-F238E27FC236}">
                  <a16:creationId xmlns:a16="http://schemas.microsoft.com/office/drawing/2014/main" xmlns="" id="{284A3EE4-F5C1-12FA-2FD1-6E8A96E63340}"/>
                </a:ext>
              </a:extLst>
            </p:cNvPr>
            <p:cNvSpPr txBox="1"/>
            <p:nvPr/>
          </p:nvSpPr>
          <p:spPr>
            <a:xfrm>
              <a:off x="7262390" y="4936465"/>
              <a:ext cx="3720662" cy="16619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0.00018%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Grip Gain</a:t>
              </a:r>
            </a:p>
            <a:p>
              <a:pPr marL="45720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0.73%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Grip Gain</a:t>
              </a:r>
            </a:p>
            <a:p>
              <a:pPr marL="45720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2%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Grip Gain</a:t>
              </a:r>
            </a:p>
            <a:p>
              <a:pPr marL="457200" lvl="0" rtl="0">
                <a:spcBef>
                  <a:spcPts val="0"/>
                </a:spcBef>
                <a:spcAft>
                  <a:spcPts val="0"/>
                </a:spcAft>
              </a:pPr>
              <a:endParaRPr lang="el-G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" name="Ομάδα 12">
              <a:extLst>
                <a:ext uri="{FF2B5EF4-FFF2-40B4-BE49-F238E27FC236}">
                  <a16:creationId xmlns:a16="http://schemas.microsoft.com/office/drawing/2014/main" xmlns="" id="{4DE56B0F-D3D2-C51C-E14A-409877D506EB}"/>
                </a:ext>
              </a:extLst>
            </p:cNvPr>
            <p:cNvGrpSpPr/>
            <p:nvPr/>
          </p:nvGrpSpPr>
          <p:grpSpPr>
            <a:xfrm>
              <a:off x="10519152" y="4953989"/>
              <a:ext cx="289562" cy="1208075"/>
              <a:chOff x="10519152" y="5051963"/>
              <a:chExt cx="289562" cy="1208075"/>
            </a:xfrm>
          </p:grpSpPr>
          <p:sp>
            <p:nvSpPr>
              <p:cNvPr id="10" name="Βέλος: Κάτω 9">
                <a:extLst>
                  <a:ext uri="{FF2B5EF4-FFF2-40B4-BE49-F238E27FC236}">
                    <a16:creationId xmlns:a16="http://schemas.microsoft.com/office/drawing/2014/main" xmlns="" id="{C967DF32-DD7B-0514-8A8B-FE89FB9AE9F9}"/>
                  </a:ext>
                </a:extLst>
              </p:cNvPr>
              <p:cNvSpPr/>
              <p:nvPr/>
            </p:nvSpPr>
            <p:spPr>
              <a:xfrm flipV="1">
                <a:off x="10519152" y="5051963"/>
                <a:ext cx="289562" cy="305854"/>
              </a:xfrm>
              <a:prstGeom prst="downArrow">
                <a:avLst/>
              </a:prstGeom>
              <a:solidFill>
                <a:srgbClr val="C28300"/>
              </a:solidFill>
              <a:ln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1" name="Βέλος: Κάτω 10">
                <a:extLst>
                  <a:ext uri="{FF2B5EF4-FFF2-40B4-BE49-F238E27FC236}">
                    <a16:creationId xmlns:a16="http://schemas.microsoft.com/office/drawing/2014/main" xmlns="" id="{79E7794B-44A2-785D-6EE6-B7EEE98EE1E0}"/>
                  </a:ext>
                </a:extLst>
              </p:cNvPr>
              <p:cNvSpPr/>
              <p:nvPr/>
            </p:nvSpPr>
            <p:spPr>
              <a:xfrm flipV="1">
                <a:off x="10519152" y="5503073"/>
                <a:ext cx="289562" cy="305854"/>
              </a:xfrm>
              <a:prstGeom prst="downArrow">
                <a:avLst/>
              </a:prstGeom>
              <a:solidFill>
                <a:srgbClr val="C28300"/>
              </a:solidFill>
              <a:ln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2" name="Βέλος: Κάτω 11">
                <a:extLst>
                  <a:ext uri="{FF2B5EF4-FFF2-40B4-BE49-F238E27FC236}">
                    <a16:creationId xmlns:a16="http://schemas.microsoft.com/office/drawing/2014/main" xmlns="" id="{C2A91C69-5E5A-8FB4-321B-7C8E6579F925}"/>
                  </a:ext>
                </a:extLst>
              </p:cNvPr>
              <p:cNvSpPr/>
              <p:nvPr/>
            </p:nvSpPr>
            <p:spPr>
              <a:xfrm flipV="1">
                <a:off x="10519152" y="5954184"/>
                <a:ext cx="289562" cy="305854"/>
              </a:xfrm>
              <a:prstGeom prst="downArrow">
                <a:avLst/>
              </a:prstGeom>
              <a:solidFill>
                <a:srgbClr val="C28300"/>
              </a:solidFill>
              <a:ln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cxnSp>
          <p:nvCxnSpPr>
            <p:cNvPr id="15" name="Ευθύγραμμο βέλος σύνδεσης 14">
              <a:extLst>
                <a:ext uri="{FF2B5EF4-FFF2-40B4-BE49-F238E27FC236}">
                  <a16:creationId xmlns:a16="http://schemas.microsoft.com/office/drawing/2014/main" xmlns="" id="{F6FED462-9141-31DA-7CE7-A722CC1A3CE7}"/>
                </a:ext>
              </a:extLst>
            </p:cNvPr>
            <p:cNvCxnSpPr>
              <a:cxnSpLocks/>
            </p:cNvCxnSpPr>
            <p:nvPr/>
          </p:nvCxnSpPr>
          <p:spPr>
            <a:xfrm>
              <a:off x="2492829" y="5216305"/>
              <a:ext cx="5105400" cy="0"/>
            </a:xfrm>
            <a:prstGeom prst="straightConnector1">
              <a:avLst/>
            </a:prstGeom>
            <a:ln>
              <a:solidFill>
                <a:srgbClr val="AC7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Ευθύγραμμο βέλος σύνδεσης 16">
              <a:extLst>
                <a:ext uri="{FF2B5EF4-FFF2-40B4-BE49-F238E27FC236}">
                  <a16:creationId xmlns:a16="http://schemas.microsoft.com/office/drawing/2014/main" xmlns="" id="{F6788CA0-2284-A9D2-4BD3-35CD22E2E553}"/>
                </a:ext>
              </a:extLst>
            </p:cNvPr>
            <p:cNvCxnSpPr>
              <a:cxnSpLocks/>
            </p:cNvCxnSpPr>
            <p:nvPr/>
          </p:nvCxnSpPr>
          <p:spPr>
            <a:xfrm>
              <a:off x="4694204" y="5584370"/>
              <a:ext cx="2904025" cy="0"/>
            </a:xfrm>
            <a:prstGeom prst="straightConnector1">
              <a:avLst/>
            </a:prstGeom>
            <a:ln>
              <a:solidFill>
                <a:srgbClr val="AC7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Ευθύγραμμο βέλος σύνδεσης 18">
              <a:extLst>
                <a:ext uri="{FF2B5EF4-FFF2-40B4-BE49-F238E27FC236}">
                  <a16:creationId xmlns:a16="http://schemas.microsoft.com/office/drawing/2014/main" xmlns="" id="{52C6393A-8951-09CE-52EB-E6FA3C5848D9}"/>
                </a:ext>
              </a:extLst>
            </p:cNvPr>
            <p:cNvCxnSpPr>
              <a:cxnSpLocks/>
            </p:cNvCxnSpPr>
            <p:nvPr/>
          </p:nvCxnSpPr>
          <p:spPr>
            <a:xfrm>
              <a:off x="4147457" y="5987144"/>
              <a:ext cx="3450772" cy="0"/>
            </a:xfrm>
            <a:prstGeom prst="straightConnector1">
              <a:avLst/>
            </a:prstGeom>
            <a:ln>
              <a:solidFill>
                <a:srgbClr val="AC7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Ομάδα 25">
            <a:extLst>
              <a:ext uri="{FF2B5EF4-FFF2-40B4-BE49-F238E27FC236}">
                <a16:creationId xmlns:a16="http://schemas.microsoft.com/office/drawing/2014/main" xmlns="" id="{ACAB572A-620B-1CF8-12B8-950B317B640E}"/>
              </a:ext>
            </a:extLst>
          </p:cNvPr>
          <p:cNvGrpSpPr/>
          <p:nvPr/>
        </p:nvGrpSpPr>
        <p:grpSpPr>
          <a:xfrm>
            <a:off x="321511" y="1616839"/>
            <a:ext cx="11899432" cy="2725200"/>
            <a:chOff x="321511" y="1616839"/>
            <a:chExt cx="11899432" cy="2725200"/>
          </a:xfrm>
        </p:grpSpPr>
        <p:pic>
          <p:nvPicPr>
            <p:cNvPr id="168" name="Google Shape;168;p24"/>
            <p:cNvPicPr preferRelativeResize="0"/>
            <p:nvPr/>
          </p:nvPicPr>
          <p:blipFill rotWithShape="1">
            <a:blip r:embed="rId3">
              <a:alphaModFix/>
            </a:blip>
            <a:srcRect t="9389" r="75050" b="51077"/>
            <a:stretch/>
          </p:blipFill>
          <p:spPr>
            <a:xfrm>
              <a:off x="321511" y="1616839"/>
              <a:ext cx="3053061" cy="1360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168;p24">
              <a:extLst>
                <a:ext uri="{FF2B5EF4-FFF2-40B4-BE49-F238E27FC236}">
                  <a16:creationId xmlns:a16="http://schemas.microsoft.com/office/drawing/2014/main" xmlns="" id="{7959115F-30EE-1791-2A20-9902C9A570C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7618" t="11349" b="51076"/>
            <a:stretch/>
          </p:blipFill>
          <p:spPr>
            <a:xfrm>
              <a:off x="3363686" y="1684241"/>
              <a:ext cx="8857257" cy="1292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168;p24">
              <a:extLst>
                <a:ext uri="{FF2B5EF4-FFF2-40B4-BE49-F238E27FC236}">
                  <a16:creationId xmlns:a16="http://schemas.microsoft.com/office/drawing/2014/main" xmlns="" id="{DD35968C-54FC-3835-82CD-782FD45453C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883" t="60632" r="75050"/>
            <a:stretch/>
          </p:blipFill>
          <p:spPr>
            <a:xfrm>
              <a:off x="1041400" y="2976867"/>
              <a:ext cx="2333172" cy="1354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168;p24">
              <a:extLst>
                <a:ext uri="{FF2B5EF4-FFF2-40B4-BE49-F238E27FC236}">
                  <a16:creationId xmlns:a16="http://schemas.microsoft.com/office/drawing/2014/main" xmlns="" id="{1E694B4E-21BE-1CD0-7927-EFC040D1239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7618" t="59623" r="10912"/>
            <a:stretch/>
          </p:blipFill>
          <p:spPr>
            <a:xfrm>
              <a:off x="3363687" y="2953042"/>
              <a:ext cx="7522028" cy="13889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79C67FE-EBC9-44E6-D31E-16DF12447FB3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826F194D-8F19-F360-4891-1BFBB0582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xmlns="" id="{050F21B7-16FB-B5E9-A82C-822CD3241F86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xmlns="" id="{F3BB2B52-AC90-EBE7-9D6C-45CE76763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13</a:t>
            </a:fld>
            <a:endParaRPr lang="el-GR" dirty="0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xmlns="" id="{641D5D90-A139-5EE5-751E-5D538944B4CE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13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91B986A-9B6E-8BF5-AD3A-6A5DA0BE5D74}"/>
              </a:ext>
            </a:extLst>
          </p:cNvPr>
          <p:cNvSpPr txBox="1"/>
          <p:nvPr/>
        </p:nvSpPr>
        <p:spPr>
          <a:xfrm>
            <a:off x="653850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Topology Optimization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E5E350A-2879-86BC-52DA-4FA83ACF85B3}"/>
              </a:ext>
            </a:extLst>
          </p:cNvPr>
          <p:cNvSpPr txBox="1"/>
          <p:nvPr/>
        </p:nvSpPr>
        <p:spPr>
          <a:xfrm>
            <a:off x="653850" y="772550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l-GR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omparison</a:t>
            </a:r>
            <a:r>
              <a:rPr lang="el-G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l-GR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ool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xmlns="" id="{53890117-C257-DB12-4843-2B1616D60A75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26" name="Ομάδα 25">
            <a:extLst>
              <a:ext uri="{FF2B5EF4-FFF2-40B4-BE49-F238E27FC236}">
                <a16:creationId xmlns:a16="http://schemas.microsoft.com/office/drawing/2014/main" xmlns="" id="{ACAB572A-620B-1CF8-12B8-950B317B640E}"/>
              </a:ext>
            </a:extLst>
          </p:cNvPr>
          <p:cNvGrpSpPr/>
          <p:nvPr/>
        </p:nvGrpSpPr>
        <p:grpSpPr>
          <a:xfrm>
            <a:off x="430533" y="1564438"/>
            <a:ext cx="19740744" cy="4521012"/>
            <a:chOff x="321511" y="1616839"/>
            <a:chExt cx="11899432" cy="2725200"/>
          </a:xfrm>
        </p:grpSpPr>
        <p:pic>
          <p:nvPicPr>
            <p:cNvPr id="168" name="Google Shape;168;p24"/>
            <p:cNvPicPr preferRelativeResize="0"/>
            <p:nvPr/>
          </p:nvPicPr>
          <p:blipFill rotWithShape="1">
            <a:blip r:embed="rId3">
              <a:alphaModFix/>
            </a:blip>
            <a:srcRect t="9389" r="75050" b="51077"/>
            <a:stretch/>
          </p:blipFill>
          <p:spPr>
            <a:xfrm>
              <a:off x="321511" y="1616839"/>
              <a:ext cx="3053061" cy="1360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168;p24">
              <a:extLst>
                <a:ext uri="{FF2B5EF4-FFF2-40B4-BE49-F238E27FC236}">
                  <a16:creationId xmlns:a16="http://schemas.microsoft.com/office/drawing/2014/main" xmlns="" id="{7959115F-30EE-1791-2A20-9902C9A570C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7618" t="11349" b="51076"/>
            <a:stretch/>
          </p:blipFill>
          <p:spPr>
            <a:xfrm>
              <a:off x="3363686" y="1684241"/>
              <a:ext cx="8857257" cy="1292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168;p24">
              <a:extLst>
                <a:ext uri="{FF2B5EF4-FFF2-40B4-BE49-F238E27FC236}">
                  <a16:creationId xmlns:a16="http://schemas.microsoft.com/office/drawing/2014/main" xmlns="" id="{DD35968C-54FC-3835-82CD-782FD45453C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883" t="60632" r="75050"/>
            <a:stretch/>
          </p:blipFill>
          <p:spPr>
            <a:xfrm>
              <a:off x="1041400" y="2976867"/>
              <a:ext cx="2333172" cy="1354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168;p24">
              <a:extLst>
                <a:ext uri="{FF2B5EF4-FFF2-40B4-BE49-F238E27FC236}">
                  <a16:creationId xmlns:a16="http://schemas.microsoft.com/office/drawing/2014/main" xmlns="" id="{1E694B4E-21BE-1CD0-7927-EFC040D1239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7618" t="59623" r="10912"/>
            <a:stretch/>
          </p:blipFill>
          <p:spPr>
            <a:xfrm>
              <a:off x="3363687" y="2953042"/>
              <a:ext cx="7522028" cy="138899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37309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826F194D-8F19-F360-4891-1BFBB0582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xmlns="" id="{050F21B7-16FB-B5E9-A82C-822CD3241F86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xmlns="" id="{F3BB2B52-AC90-EBE7-9D6C-45CE76763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14</a:t>
            </a:fld>
            <a:endParaRPr lang="el-GR" dirty="0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xmlns="" id="{641D5D90-A139-5EE5-751E-5D538944B4CE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14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91B986A-9B6E-8BF5-AD3A-6A5DA0BE5D74}"/>
              </a:ext>
            </a:extLst>
          </p:cNvPr>
          <p:cNvSpPr txBox="1"/>
          <p:nvPr/>
        </p:nvSpPr>
        <p:spPr>
          <a:xfrm>
            <a:off x="653850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Topology Optimization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E5E350A-2879-86BC-52DA-4FA83ACF85B3}"/>
              </a:ext>
            </a:extLst>
          </p:cNvPr>
          <p:cNvSpPr txBox="1"/>
          <p:nvPr/>
        </p:nvSpPr>
        <p:spPr>
          <a:xfrm>
            <a:off x="653850" y="772550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l-GR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omparison</a:t>
            </a:r>
            <a:r>
              <a:rPr lang="el-G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l-GR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ool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xmlns="" id="{53890117-C257-DB12-4843-2B1616D60A75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26" name="Ομάδα 25">
            <a:extLst>
              <a:ext uri="{FF2B5EF4-FFF2-40B4-BE49-F238E27FC236}">
                <a16:creationId xmlns:a16="http://schemas.microsoft.com/office/drawing/2014/main" xmlns="" id="{ACAB572A-620B-1CF8-12B8-950B317B640E}"/>
              </a:ext>
            </a:extLst>
          </p:cNvPr>
          <p:cNvGrpSpPr/>
          <p:nvPr/>
        </p:nvGrpSpPr>
        <p:grpSpPr>
          <a:xfrm>
            <a:off x="-9214198" y="1564438"/>
            <a:ext cx="19740744" cy="4521012"/>
            <a:chOff x="321511" y="1616839"/>
            <a:chExt cx="11899432" cy="2725200"/>
          </a:xfrm>
        </p:grpSpPr>
        <p:pic>
          <p:nvPicPr>
            <p:cNvPr id="168" name="Google Shape;168;p24"/>
            <p:cNvPicPr preferRelativeResize="0"/>
            <p:nvPr/>
          </p:nvPicPr>
          <p:blipFill rotWithShape="1">
            <a:blip r:embed="rId3">
              <a:alphaModFix/>
            </a:blip>
            <a:srcRect t="9389" r="75050" b="51077"/>
            <a:stretch/>
          </p:blipFill>
          <p:spPr>
            <a:xfrm>
              <a:off x="321511" y="1616839"/>
              <a:ext cx="3053061" cy="1360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168;p24">
              <a:extLst>
                <a:ext uri="{FF2B5EF4-FFF2-40B4-BE49-F238E27FC236}">
                  <a16:creationId xmlns:a16="http://schemas.microsoft.com/office/drawing/2014/main" xmlns="" id="{7959115F-30EE-1791-2A20-9902C9A570C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7618" t="11349" b="51076"/>
            <a:stretch/>
          </p:blipFill>
          <p:spPr>
            <a:xfrm>
              <a:off x="3363686" y="1684241"/>
              <a:ext cx="8857257" cy="1292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168;p24">
              <a:extLst>
                <a:ext uri="{FF2B5EF4-FFF2-40B4-BE49-F238E27FC236}">
                  <a16:creationId xmlns:a16="http://schemas.microsoft.com/office/drawing/2014/main" xmlns="" id="{DD35968C-54FC-3835-82CD-782FD45453C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883" t="60632" r="75050"/>
            <a:stretch/>
          </p:blipFill>
          <p:spPr>
            <a:xfrm>
              <a:off x="1041400" y="2976867"/>
              <a:ext cx="2333172" cy="1354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168;p24">
              <a:extLst>
                <a:ext uri="{FF2B5EF4-FFF2-40B4-BE49-F238E27FC236}">
                  <a16:creationId xmlns:a16="http://schemas.microsoft.com/office/drawing/2014/main" xmlns="" id="{1E694B4E-21BE-1CD0-7927-EFC040D1239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7618" t="59623" r="10912"/>
            <a:stretch/>
          </p:blipFill>
          <p:spPr>
            <a:xfrm>
              <a:off x="3363687" y="2953042"/>
              <a:ext cx="7522028" cy="138899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19141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xmlns="" id="{B1748CC7-4CCF-A8A6-6D5D-88560A71BF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9" name="Εικόνα 870624049">
            <a:extLst>
              <a:ext uri="{FF2B5EF4-FFF2-40B4-BE49-F238E27FC236}">
                <a16:creationId xmlns:a16="http://schemas.microsoft.com/office/drawing/2014/main" xmlns="" id="{CA9C0030-D444-B241-3B95-63AB88FA42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3" r="8779"/>
          <a:stretch/>
        </p:blipFill>
        <p:spPr>
          <a:xfrm>
            <a:off x="354032" y="1904495"/>
            <a:ext cx="5785721" cy="3478477"/>
          </a:xfrm>
          <a:prstGeom prst="rect">
            <a:avLst/>
          </a:prstGeom>
        </p:spPr>
      </p:pic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xmlns="" id="{D7942F26-FE2A-D62B-6E1A-7BCB7F0D6C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15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xmlns="" id="{9B091942-3548-DF77-9984-66CCD4C64A3F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15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9FB384E-F09E-FCE9-0971-D0EE78B883BA}"/>
              </a:ext>
            </a:extLst>
          </p:cNvPr>
          <p:cNvSpPr txBox="1"/>
          <p:nvPr/>
        </p:nvSpPr>
        <p:spPr>
          <a:xfrm>
            <a:off x="653850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Yaw Moment Method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1547C4B-3966-CEDF-4393-447D68114A3A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Yaw Moment Diagrams and Skid Pad Competition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804E668F-50D0-22A8-3DA3-31D9EF0F804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3" name="Ορθογώνιο 32">
            <a:extLst>
              <a:ext uri="{FF2B5EF4-FFF2-40B4-BE49-F238E27FC236}">
                <a16:creationId xmlns:a16="http://schemas.microsoft.com/office/drawing/2014/main" xmlns="" id="{4B010D28-96AA-12E9-12B5-CEAA4E94EA19}"/>
              </a:ext>
            </a:extLst>
          </p:cNvPr>
          <p:cNvSpPr/>
          <p:nvPr/>
        </p:nvSpPr>
        <p:spPr>
          <a:xfrm>
            <a:off x="6869728" y="1904495"/>
            <a:ext cx="4968240" cy="38344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30" name="Ομάδα 29">
            <a:extLst>
              <a:ext uri="{FF2B5EF4-FFF2-40B4-BE49-F238E27FC236}">
                <a16:creationId xmlns:a16="http://schemas.microsoft.com/office/drawing/2014/main" xmlns="" id="{D965913F-9518-412F-FD26-F5D78F71D080}"/>
              </a:ext>
            </a:extLst>
          </p:cNvPr>
          <p:cNvGrpSpPr/>
          <p:nvPr/>
        </p:nvGrpSpPr>
        <p:grpSpPr>
          <a:xfrm>
            <a:off x="6969449" y="1923442"/>
            <a:ext cx="4778123" cy="3291197"/>
            <a:chOff x="7214586" y="1220112"/>
            <a:chExt cx="4778123" cy="3291197"/>
          </a:xfrm>
        </p:grpSpPr>
        <p:sp>
          <p:nvSpPr>
            <p:cNvPr id="12" name="Ελεύθερη σχεδίαση: Σχήμα 11">
              <a:extLst>
                <a:ext uri="{FF2B5EF4-FFF2-40B4-BE49-F238E27FC236}">
                  <a16:creationId xmlns:a16="http://schemas.microsoft.com/office/drawing/2014/main" xmlns="" id="{4AF88A69-8898-02BF-7789-8530D9AAAE5B}"/>
                </a:ext>
              </a:extLst>
            </p:cNvPr>
            <p:cNvSpPr/>
            <p:nvPr/>
          </p:nvSpPr>
          <p:spPr>
            <a:xfrm>
              <a:off x="7214586" y="1389185"/>
              <a:ext cx="4778123" cy="3053861"/>
            </a:xfrm>
            <a:custGeom>
              <a:avLst/>
              <a:gdLst>
                <a:gd name="connsiteX0" fmla="*/ 2199045 w 4778123"/>
                <a:gd name="connsiteY0" fmla="*/ 0 h 3053861"/>
                <a:gd name="connsiteX1" fmla="*/ 2591768 w 4778123"/>
                <a:gd name="connsiteY1" fmla="*/ 0 h 3053861"/>
                <a:gd name="connsiteX2" fmla="*/ 2591768 w 4778123"/>
                <a:gd name="connsiteY2" fmla="*/ 718637 h 3053861"/>
                <a:gd name="connsiteX3" fmla="*/ 2684435 w 4778123"/>
                <a:gd name="connsiteY3" fmla="*/ 623732 h 3053861"/>
                <a:gd name="connsiteX4" fmla="*/ 3526200 w 4778123"/>
                <a:gd name="connsiteY4" fmla="*/ 298505 h 3053861"/>
                <a:gd name="connsiteX5" fmla="*/ 4778123 w 4778123"/>
                <a:gd name="connsiteY5" fmla="*/ 1550428 h 3053861"/>
                <a:gd name="connsiteX6" fmla="*/ 3526200 w 4778123"/>
                <a:gd name="connsiteY6" fmla="*/ 2802351 h 3053861"/>
                <a:gd name="connsiteX7" fmla="*/ 2684436 w 4778123"/>
                <a:gd name="connsiteY7" fmla="*/ 2477124 h 3053861"/>
                <a:gd name="connsiteX8" fmla="*/ 2591768 w 4778123"/>
                <a:gd name="connsiteY8" fmla="*/ 2379926 h 3053861"/>
                <a:gd name="connsiteX9" fmla="*/ 2591768 w 4778123"/>
                <a:gd name="connsiteY9" fmla="*/ 3053861 h 3053861"/>
                <a:gd name="connsiteX10" fmla="*/ 2199045 w 4778123"/>
                <a:gd name="connsiteY10" fmla="*/ 3053861 h 3053861"/>
                <a:gd name="connsiteX11" fmla="*/ 2199045 w 4778123"/>
                <a:gd name="connsiteY11" fmla="*/ 2300826 h 3053861"/>
                <a:gd name="connsiteX12" fmla="*/ 2198561 w 4778123"/>
                <a:gd name="connsiteY12" fmla="*/ 2301457 h 3053861"/>
                <a:gd name="connsiteX13" fmla="*/ 1251923 w 4778123"/>
                <a:gd name="connsiteY13" fmla="*/ 2734089 h 3053861"/>
                <a:gd name="connsiteX14" fmla="*/ 0 w 4778123"/>
                <a:gd name="connsiteY14" fmla="*/ 1482166 h 3053861"/>
                <a:gd name="connsiteX15" fmla="*/ 1251923 w 4778123"/>
                <a:gd name="connsiteY15" fmla="*/ 230243 h 3053861"/>
                <a:gd name="connsiteX16" fmla="*/ 2093688 w 4778123"/>
                <a:gd name="connsiteY16" fmla="*/ 555470 h 3053861"/>
                <a:gd name="connsiteX17" fmla="*/ 2199045 w 4778123"/>
                <a:gd name="connsiteY17" fmla="*/ 665979 h 305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78123" h="3053861">
                  <a:moveTo>
                    <a:pt x="2199045" y="0"/>
                  </a:moveTo>
                  <a:lnTo>
                    <a:pt x="2591768" y="0"/>
                  </a:lnTo>
                  <a:lnTo>
                    <a:pt x="2591768" y="718637"/>
                  </a:lnTo>
                  <a:lnTo>
                    <a:pt x="2684435" y="623732"/>
                  </a:lnTo>
                  <a:cubicBezTo>
                    <a:pt x="2906761" y="421663"/>
                    <a:pt x="3202098" y="298505"/>
                    <a:pt x="3526200" y="298505"/>
                  </a:cubicBezTo>
                  <a:cubicBezTo>
                    <a:pt x="4217618" y="298505"/>
                    <a:pt x="4778123" y="859010"/>
                    <a:pt x="4778123" y="1550428"/>
                  </a:cubicBezTo>
                  <a:cubicBezTo>
                    <a:pt x="4778123" y="2241846"/>
                    <a:pt x="4217618" y="2802351"/>
                    <a:pt x="3526200" y="2802351"/>
                  </a:cubicBezTo>
                  <a:cubicBezTo>
                    <a:pt x="3202098" y="2802351"/>
                    <a:pt x="2906761" y="2679193"/>
                    <a:pt x="2684436" y="2477124"/>
                  </a:cubicBezTo>
                  <a:lnTo>
                    <a:pt x="2591768" y="2379926"/>
                  </a:lnTo>
                  <a:lnTo>
                    <a:pt x="2591768" y="3053861"/>
                  </a:lnTo>
                  <a:lnTo>
                    <a:pt x="2199045" y="3053861"/>
                  </a:lnTo>
                  <a:lnTo>
                    <a:pt x="2199045" y="2300826"/>
                  </a:lnTo>
                  <a:lnTo>
                    <a:pt x="2198561" y="2301457"/>
                  </a:lnTo>
                  <a:cubicBezTo>
                    <a:pt x="1969009" y="2566458"/>
                    <a:pt x="1630042" y="2734089"/>
                    <a:pt x="1251923" y="2734089"/>
                  </a:cubicBezTo>
                  <a:cubicBezTo>
                    <a:pt x="560505" y="2734089"/>
                    <a:pt x="0" y="2173584"/>
                    <a:pt x="0" y="1482166"/>
                  </a:cubicBezTo>
                  <a:cubicBezTo>
                    <a:pt x="0" y="790748"/>
                    <a:pt x="560505" y="230243"/>
                    <a:pt x="1251923" y="230243"/>
                  </a:cubicBezTo>
                  <a:cubicBezTo>
                    <a:pt x="1576026" y="230243"/>
                    <a:pt x="1871362" y="353401"/>
                    <a:pt x="2093688" y="555470"/>
                  </a:cubicBezTo>
                  <a:lnTo>
                    <a:pt x="2199045" y="665979"/>
                  </a:lnTo>
                  <a:close/>
                </a:path>
              </a:pathLst>
            </a:custGeom>
            <a:noFill/>
            <a:ln>
              <a:solidFill>
                <a:srgbClr val="AC7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l-GR"/>
            </a:p>
          </p:txBody>
        </p:sp>
        <p:sp>
          <p:nvSpPr>
            <p:cNvPr id="16" name="Οβάλ 15">
              <a:extLst>
                <a:ext uri="{FF2B5EF4-FFF2-40B4-BE49-F238E27FC236}">
                  <a16:creationId xmlns:a16="http://schemas.microsoft.com/office/drawing/2014/main" xmlns="" id="{6B63655D-062D-8904-7EC5-27ECA790482B}"/>
                </a:ext>
              </a:extLst>
            </p:cNvPr>
            <p:cNvSpPr/>
            <p:nvPr/>
          </p:nvSpPr>
          <p:spPr>
            <a:xfrm>
              <a:off x="7608275" y="2028091"/>
              <a:ext cx="1729154" cy="1729154"/>
            </a:xfrm>
            <a:prstGeom prst="ellipse">
              <a:avLst/>
            </a:prstGeom>
            <a:noFill/>
            <a:ln>
              <a:solidFill>
                <a:srgbClr val="AC7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7" name="Οβάλ 16">
              <a:extLst>
                <a:ext uri="{FF2B5EF4-FFF2-40B4-BE49-F238E27FC236}">
                  <a16:creationId xmlns:a16="http://schemas.microsoft.com/office/drawing/2014/main" xmlns="" id="{006618C7-8411-22C9-40C7-BFF37E4038F6}"/>
                </a:ext>
              </a:extLst>
            </p:cNvPr>
            <p:cNvSpPr/>
            <p:nvPr/>
          </p:nvSpPr>
          <p:spPr>
            <a:xfrm>
              <a:off x="9888415" y="2028091"/>
              <a:ext cx="1729154" cy="1729154"/>
            </a:xfrm>
            <a:prstGeom prst="ellipse">
              <a:avLst/>
            </a:prstGeom>
            <a:noFill/>
            <a:ln>
              <a:solidFill>
                <a:srgbClr val="AC7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8" name="Βέλος: Κάτω 17">
              <a:extLst>
                <a:ext uri="{FF2B5EF4-FFF2-40B4-BE49-F238E27FC236}">
                  <a16:creationId xmlns:a16="http://schemas.microsoft.com/office/drawing/2014/main" xmlns="" id="{0DF86A15-E5F6-67A1-2F88-E1FDC299EB1D}"/>
                </a:ext>
              </a:extLst>
            </p:cNvPr>
            <p:cNvSpPr/>
            <p:nvPr/>
          </p:nvSpPr>
          <p:spPr>
            <a:xfrm flipV="1">
              <a:off x="9511086" y="1220112"/>
              <a:ext cx="185122" cy="629754"/>
            </a:xfrm>
            <a:prstGeom prst="downArrow">
              <a:avLst>
                <a:gd name="adj1" fmla="val 31002"/>
                <a:gd name="adj2" fmla="val 75330"/>
              </a:avLst>
            </a:prstGeom>
            <a:gradFill>
              <a:gsLst>
                <a:gs pos="0">
                  <a:srgbClr val="FBCC32"/>
                </a:gs>
                <a:gs pos="100000">
                  <a:srgbClr val="AC7300"/>
                </a:gs>
              </a:gsLst>
              <a:lin ang="13500000" scaled="1"/>
            </a:gradFill>
            <a:ln w="9525">
              <a:solidFill>
                <a:srgbClr val="0F0F0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9" name="Βέλος: Κάτω 18">
              <a:extLst>
                <a:ext uri="{FF2B5EF4-FFF2-40B4-BE49-F238E27FC236}">
                  <a16:creationId xmlns:a16="http://schemas.microsoft.com/office/drawing/2014/main" xmlns="" id="{1F4C6E86-7EFB-643D-4369-6E5AA0F59C0B}"/>
                </a:ext>
              </a:extLst>
            </p:cNvPr>
            <p:cNvSpPr/>
            <p:nvPr/>
          </p:nvSpPr>
          <p:spPr>
            <a:xfrm flipV="1">
              <a:off x="9511086" y="3881555"/>
              <a:ext cx="185122" cy="629754"/>
            </a:xfrm>
            <a:prstGeom prst="downArrow">
              <a:avLst>
                <a:gd name="adj1" fmla="val 31002"/>
                <a:gd name="adj2" fmla="val 75330"/>
              </a:avLst>
            </a:prstGeom>
            <a:gradFill flip="none" rotWithShape="1">
              <a:gsLst>
                <a:gs pos="0">
                  <a:srgbClr val="FBCC32"/>
                </a:gs>
                <a:gs pos="100000">
                  <a:srgbClr val="AC7300"/>
                </a:gs>
              </a:gsLst>
              <a:lin ang="13500000" scaled="1"/>
              <a:tileRect/>
            </a:gradFill>
            <a:ln w="9525">
              <a:solidFill>
                <a:srgbClr val="0F0F0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2" name="Βέλος: Κυκλικό 21">
              <a:extLst>
                <a:ext uri="{FF2B5EF4-FFF2-40B4-BE49-F238E27FC236}">
                  <a16:creationId xmlns:a16="http://schemas.microsoft.com/office/drawing/2014/main" xmlns="" id="{0F42341E-D352-DC98-D5C9-5E11D40F72F5}"/>
                </a:ext>
              </a:extLst>
            </p:cNvPr>
            <p:cNvSpPr/>
            <p:nvPr/>
          </p:nvSpPr>
          <p:spPr>
            <a:xfrm flipH="1">
              <a:off x="7513731" y="1705129"/>
              <a:ext cx="1871038" cy="1119554"/>
            </a:xfrm>
            <a:prstGeom prst="circularArrow">
              <a:avLst>
                <a:gd name="adj1" fmla="val 7273"/>
                <a:gd name="adj2" fmla="val 749419"/>
                <a:gd name="adj3" fmla="val 20580345"/>
                <a:gd name="adj4" fmla="val 11570619"/>
                <a:gd name="adj5" fmla="val 13979"/>
              </a:avLst>
            </a:prstGeom>
            <a:gradFill flip="none" rotWithShape="1">
              <a:gsLst>
                <a:gs pos="0">
                  <a:srgbClr val="FBCC32"/>
                </a:gs>
                <a:gs pos="100000">
                  <a:srgbClr val="AC7300"/>
                </a:gs>
              </a:gsLst>
              <a:lin ang="13500000" scaled="1"/>
              <a:tileRect/>
            </a:gradFill>
            <a:ln w="9525">
              <a:solidFill>
                <a:srgbClr val="0F0F0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schemeClr val="tx1"/>
                </a:solidFill>
              </a:endParaRPr>
            </a:p>
          </p:txBody>
        </p:sp>
        <p:sp>
          <p:nvSpPr>
            <p:cNvPr id="23" name="Βέλος: Κυκλικό 22">
              <a:extLst>
                <a:ext uri="{FF2B5EF4-FFF2-40B4-BE49-F238E27FC236}">
                  <a16:creationId xmlns:a16="http://schemas.microsoft.com/office/drawing/2014/main" xmlns="" id="{C6725A88-D0F1-2CCD-4B3A-104B552CE5C7}"/>
                </a:ext>
              </a:extLst>
            </p:cNvPr>
            <p:cNvSpPr/>
            <p:nvPr/>
          </p:nvSpPr>
          <p:spPr>
            <a:xfrm>
              <a:off x="9762891" y="1700805"/>
              <a:ext cx="1871038" cy="1119554"/>
            </a:xfrm>
            <a:prstGeom prst="circularArrow">
              <a:avLst>
                <a:gd name="adj1" fmla="val 7273"/>
                <a:gd name="adj2" fmla="val 749419"/>
                <a:gd name="adj3" fmla="val 20580345"/>
                <a:gd name="adj4" fmla="val 11570619"/>
                <a:gd name="adj5" fmla="val 13979"/>
              </a:avLst>
            </a:prstGeom>
            <a:gradFill flip="none" rotWithShape="1">
              <a:gsLst>
                <a:gs pos="0">
                  <a:srgbClr val="FBCC32"/>
                </a:gs>
                <a:gs pos="100000">
                  <a:srgbClr val="AC7300"/>
                </a:gs>
              </a:gsLst>
              <a:lin ang="13500000" scaled="1"/>
              <a:tileRect/>
            </a:gradFill>
            <a:ln w="9525">
              <a:solidFill>
                <a:srgbClr val="0F0F0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schemeClr val="tx1"/>
                </a:solidFill>
              </a:endParaRPr>
            </a:p>
          </p:txBody>
        </p:sp>
        <p:sp>
          <p:nvSpPr>
            <p:cNvPr id="24" name="Βέλος: Κυκλικό 23">
              <a:extLst>
                <a:ext uri="{FF2B5EF4-FFF2-40B4-BE49-F238E27FC236}">
                  <a16:creationId xmlns:a16="http://schemas.microsoft.com/office/drawing/2014/main" xmlns="" id="{691D0464-2B9A-7069-595F-FB650809002A}"/>
                </a:ext>
              </a:extLst>
            </p:cNvPr>
            <p:cNvSpPr/>
            <p:nvPr/>
          </p:nvSpPr>
          <p:spPr>
            <a:xfrm rot="11576841">
              <a:off x="9564590" y="2821275"/>
              <a:ext cx="1871038" cy="1119554"/>
            </a:xfrm>
            <a:prstGeom prst="circularArrow">
              <a:avLst>
                <a:gd name="adj1" fmla="val 7273"/>
                <a:gd name="adj2" fmla="val 670085"/>
                <a:gd name="adj3" fmla="val 20580345"/>
                <a:gd name="adj4" fmla="val 18210668"/>
                <a:gd name="adj5" fmla="val 9862"/>
              </a:avLst>
            </a:prstGeom>
            <a:gradFill flip="none" rotWithShape="1">
              <a:gsLst>
                <a:gs pos="0">
                  <a:srgbClr val="FBCC32"/>
                </a:gs>
                <a:gs pos="100000">
                  <a:srgbClr val="AC7300"/>
                </a:gs>
              </a:gsLst>
              <a:lin ang="13500000" scaled="1"/>
              <a:tileRect/>
            </a:gradFill>
            <a:ln w="9525">
              <a:solidFill>
                <a:srgbClr val="0F0F0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276527DB-05D5-003A-2161-BDFADDD1AD0D}"/>
                </a:ext>
              </a:extLst>
            </p:cNvPr>
            <p:cNvSpPr txBox="1"/>
            <p:nvPr/>
          </p:nvSpPr>
          <p:spPr>
            <a:xfrm>
              <a:off x="9822525" y="1310850"/>
              <a:ext cx="13732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5. Course Exit</a:t>
              </a:r>
              <a:endParaRPr lang="el-GR" sz="9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7632BD5-8FED-6E34-A18E-7D0C3C03F92A}"/>
                </a:ext>
              </a:extLst>
            </p:cNvPr>
            <p:cNvSpPr txBox="1"/>
            <p:nvPr/>
          </p:nvSpPr>
          <p:spPr>
            <a:xfrm>
              <a:off x="10112176" y="2280327"/>
              <a:ext cx="13732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2. Two clockwise laps</a:t>
              </a:r>
              <a:endParaRPr lang="el-GR" sz="9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50E94E77-4661-68C0-9E3F-CCBF7C2B396B}"/>
                </a:ext>
              </a:extLst>
            </p:cNvPr>
            <p:cNvSpPr txBox="1"/>
            <p:nvPr/>
          </p:nvSpPr>
          <p:spPr>
            <a:xfrm>
              <a:off x="10098586" y="3790635"/>
              <a:ext cx="13732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3. Transmission</a:t>
              </a:r>
              <a:endParaRPr lang="el-GR" sz="9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876A1D2A-3069-994F-6243-6742E207C973}"/>
                </a:ext>
              </a:extLst>
            </p:cNvPr>
            <p:cNvSpPr txBox="1"/>
            <p:nvPr/>
          </p:nvSpPr>
          <p:spPr>
            <a:xfrm>
              <a:off x="9783296" y="4254490"/>
              <a:ext cx="13732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1. Course Entry</a:t>
              </a:r>
              <a:endParaRPr lang="el-GR" sz="9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C24FB182-0EBA-C14D-8F73-96A20B50877E}"/>
                </a:ext>
              </a:extLst>
            </p:cNvPr>
            <p:cNvSpPr txBox="1"/>
            <p:nvPr/>
          </p:nvSpPr>
          <p:spPr>
            <a:xfrm>
              <a:off x="7732993" y="2285518"/>
              <a:ext cx="1550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4. Two counter-clockwise laps</a:t>
              </a:r>
              <a:endParaRPr lang="el-GR" sz="900" dirty="0"/>
            </a:p>
          </p:txBody>
        </p:sp>
      </p:grpSp>
      <p:grpSp>
        <p:nvGrpSpPr>
          <p:cNvPr id="38" name="Ομάδα 37">
            <a:extLst>
              <a:ext uri="{FF2B5EF4-FFF2-40B4-BE49-F238E27FC236}">
                <a16:creationId xmlns:a16="http://schemas.microsoft.com/office/drawing/2014/main" xmlns="" id="{D0F7D729-6406-A0A8-75F1-29610E8C6E48}"/>
              </a:ext>
            </a:extLst>
          </p:cNvPr>
          <p:cNvGrpSpPr/>
          <p:nvPr/>
        </p:nvGrpSpPr>
        <p:grpSpPr>
          <a:xfrm>
            <a:off x="354032" y="5216808"/>
            <a:ext cx="5785720" cy="678808"/>
            <a:chOff x="6755884" y="4924257"/>
            <a:chExt cx="3687421" cy="678808"/>
          </a:xfrm>
        </p:grpSpPr>
        <p:sp>
          <p:nvSpPr>
            <p:cNvPr id="36" name="Ορθογώνιο 35">
              <a:extLst>
                <a:ext uri="{FF2B5EF4-FFF2-40B4-BE49-F238E27FC236}">
                  <a16:creationId xmlns:a16="http://schemas.microsoft.com/office/drawing/2014/main" xmlns="" id="{EA484F5D-7161-FBD5-54EA-47BDA752D6FB}"/>
                </a:ext>
              </a:extLst>
            </p:cNvPr>
            <p:cNvSpPr/>
            <p:nvPr/>
          </p:nvSpPr>
          <p:spPr>
            <a:xfrm rot="16200000">
              <a:off x="8417032" y="3420141"/>
              <a:ext cx="365125" cy="3687421"/>
            </a:xfrm>
            <a:prstGeom prst="rect">
              <a:avLst/>
            </a:prstGeom>
            <a:gradFill flip="none" rotWithShape="1">
              <a:gsLst>
                <a:gs pos="48000">
                  <a:srgbClr val="AC7300"/>
                </a:gs>
                <a:gs pos="0">
                  <a:srgbClr val="0F0F0F"/>
                </a:gs>
                <a:gs pos="86000">
                  <a:srgbClr val="D39F19"/>
                </a:gs>
                <a:gs pos="67000">
                  <a:srgbClr val="C28300"/>
                </a:gs>
                <a:gs pos="100000">
                  <a:srgbClr val="FBCC3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37" name="Google Shape;139;p20">
              <a:extLst>
                <a:ext uri="{FF2B5EF4-FFF2-40B4-BE49-F238E27FC236}">
                  <a16:creationId xmlns:a16="http://schemas.microsoft.com/office/drawing/2014/main" xmlns="" id="{C76F24E0-E88E-8524-5E00-902DB99BA950}"/>
                </a:ext>
              </a:extLst>
            </p:cNvPr>
            <p:cNvSpPr txBox="1">
              <a:spLocks/>
            </p:cNvSpPr>
            <p:nvPr/>
          </p:nvSpPr>
          <p:spPr>
            <a:xfrm>
              <a:off x="7040879" y="4924257"/>
              <a:ext cx="3139441" cy="6788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 fontScale="92500"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25730" algn="ctr">
                <a:buSzPct val="40909"/>
              </a:pPr>
              <a:r>
                <a:rPr lang="en-US" sz="2500" b="1" dirty="0">
                  <a:solidFill>
                    <a:schemeClr val="bg1"/>
                  </a:solidFill>
                  <a:latin typeface="+mn-lt"/>
                </a:rPr>
                <a:t>Yaw Moment for different inputs</a:t>
              </a:r>
            </a:p>
          </p:txBody>
        </p:sp>
      </p:grpSp>
      <p:grpSp>
        <p:nvGrpSpPr>
          <p:cNvPr id="39" name="Ομάδα 38">
            <a:extLst>
              <a:ext uri="{FF2B5EF4-FFF2-40B4-BE49-F238E27FC236}">
                <a16:creationId xmlns:a16="http://schemas.microsoft.com/office/drawing/2014/main" xmlns="" id="{60977358-FEFD-4B8F-0CA8-A418BB8B7BB8}"/>
              </a:ext>
            </a:extLst>
          </p:cNvPr>
          <p:cNvGrpSpPr/>
          <p:nvPr/>
        </p:nvGrpSpPr>
        <p:grpSpPr>
          <a:xfrm>
            <a:off x="6868328" y="5216808"/>
            <a:ext cx="4968240" cy="678808"/>
            <a:chOff x="6755884" y="4924257"/>
            <a:chExt cx="3687421" cy="678808"/>
          </a:xfrm>
        </p:grpSpPr>
        <p:sp>
          <p:nvSpPr>
            <p:cNvPr id="40" name="Ορθογώνιο 39">
              <a:extLst>
                <a:ext uri="{FF2B5EF4-FFF2-40B4-BE49-F238E27FC236}">
                  <a16:creationId xmlns:a16="http://schemas.microsoft.com/office/drawing/2014/main" xmlns="" id="{BE048FE7-0DD4-44EE-8D50-1D31BCE094E2}"/>
                </a:ext>
              </a:extLst>
            </p:cNvPr>
            <p:cNvSpPr/>
            <p:nvPr/>
          </p:nvSpPr>
          <p:spPr>
            <a:xfrm rot="16200000">
              <a:off x="8417032" y="3420141"/>
              <a:ext cx="365125" cy="3687421"/>
            </a:xfrm>
            <a:prstGeom prst="rect">
              <a:avLst/>
            </a:prstGeom>
            <a:gradFill flip="none" rotWithShape="1">
              <a:gsLst>
                <a:gs pos="48000">
                  <a:srgbClr val="AC7300"/>
                </a:gs>
                <a:gs pos="0">
                  <a:srgbClr val="0F0F0F"/>
                </a:gs>
                <a:gs pos="86000">
                  <a:srgbClr val="D39F19"/>
                </a:gs>
                <a:gs pos="67000">
                  <a:srgbClr val="C28300"/>
                </a:gs>
                <a:gs pos="100000">
                  <a:srgbClr val="FBCC3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41" name="Google Shape;139;p20">
              <a:extLst>
                <a:ext uri="{FF2B5EF4-FFF2-40B4-BE49-F238E27FC236}">
                  <a16:creationId xmlns:a16="http://schemas.microsoft.com/office/drawing/2014/main" xmlns="" id="{156879CF-912A-2739-EFC7-A732D6B609D5}"/>
                </a:ext>
              </a:extLst>
            </p:cNvPr>
            <p:cNvSpPr txBox="1">
              <a:spLocks/>
            </p:cNvSpPr>
            <p:nvPr/>
          </p:nvSpPr>
          <p:spPr>
            <a:xfrm>
              <a:off x="7040879" y="4924257"/>
              <a:ext cx="3139441" cy="6788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25730" algn="ctr">
                <a:buSzPct val="40909"/>
              </a:pPr>
              <a:r>
                <a:rPr lang="en-US" sz="2500" b="1" dirty="0" err="1">
                  <a:solidFill>
                    <a:schemeClr val="bg1"/>
                  </a:solidFill>
                  <a:latin typeface="+mn-lt"/>
                </a:rPr>
                <a:t>Skidpad</a:t>
              </a:r>
              <a:endParaRPr lang="en-US" sz="25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42" name="Ορθογώνιο 41">
            <a:extLst>
              <a:ext uri="{FF2B5EF4-FFF2-40B4-BE49-F238E27FC236}">
                <a16:creationId xmlns:a16="http://schemas.microsoft.com/office/drawing/2014/main" xmlns="" id="{CB978B97-5A9E-1C51-54E7-DF0753A642EF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BD44321-DD9A-034A-4D4B-4CFCCBD31B4F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xmlns="" id="{1D1D4F26-7939-1C0B-B413-AF022BE73C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60" b="92795" l="9874" r="89916">
                        <a14:foregroundMark x1="48739" y1="10262" x2="48739" y2="10262"/>
                        <a14:foregroundMark x1="53992" y1="93013" x2="53992" y2="93013"/>
                        <a14:foregroundMark x1="45378" y1="7860" x2="45378" y2="7860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442740" y="1346043"/>
            <a:ext cx="4967091" cy="477638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/>
        </p:nvSpPr>
        <p:spPr>
          <a:xfrm>
            <a:off x="6096000" y="3416032"/>
            <a:ext cx="3226676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   </a:t>
            </a:r>
            <a:r>
              <a:rPr lang="el-GR" sz="20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</a:t>
            </a:r>
            <a:r>
              <a:rPr lang="en-US" sz="20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LM</a:t>
            </a:r>
            <a:r>
              <a:rPr lang="el-GR" sz="20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l-GR" sz="2000" b="1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Design</a:t>
            </a:r>
            <a:endParaRPr lang="en-US" sz="20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3937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l-GR" sz="20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Smaller</a:t>
            </a:r>
            <a:r>
              <a:rPr lang="el-GR" sz="2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l-GR" sz="20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hole</a:t>
            </a:r>
            <a:r>
              <a:rPr lang="el-GR" sz="2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l-GR" sz="20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diameter</a:t>
            </a:r>
            <a:endParaRPr sz="2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3937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Extra </a:t>
            </a:r>
            <a:r>
              <a:rPr lang="el-GR" sz="20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matirial</a:t>
            </a:r>
            <a:r>
              <a:rPr lang="el-GR" sz="2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on </a:t>
            </a:r>
            <a:r>
              <a:rPr lang="el-GR" sz="20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imporatnt</a:t>
            </a:r>
            <a:r>
              <a:rPr lang="el-GR" sz="2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l-GR" sz="20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surfaces</a:t>
            </a:r>
            <a:endParaRPr sz="2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3937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l-GR" sz="20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Hexagonal</a:t>
            </a:r>
            <a:r>
              <a:rPr lang="el-GR" sz="2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l-GR" sz="20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jig</a:t>
            </a:r>
            <a:endParaRPr sz="2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xmlns="" id="{DDBBB135-7828-93D7-C9BB-0937B824C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16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xmlns="" id="{B43F0710-1EB2-620B-80FE-A1C4FEF44159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16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ED4099-1D7F-C4B9-48E1-BE86B1431E6E}"/>
              </a:ext>
            </a:extLst>
          </p:cNvPr>
          <p:cNvSpPr txBox="1"/>
          <p:nvPr/>
        </p:nvSpPr>
        <p:spPr>
          <a:xfrm>
            <a:off x="653850" y="214950"/>
            <a:ext cx="7048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Additive Manufacturing With SLM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C5BC143-E176-7A7D-6A58-1AFED160EE0E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Geometry based on manufacturing needs 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C5B334BA-D64C-DF3D-0570-4ACD9B74DFF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xmlns="" id="{50737C15-E5C6-F28D-B1EF-E0F13C342E0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xmlns="" id="{7493ECB2-091D-24E5-4B16-455BBCFA0172}"/>
              </a:ext>
            </a:extLst>
          </p:cNvPr>
          <p:cNvSpPr/>
          <p:nvPr/>
        </p:nvSpPr>
        <p:spPr>
          <a:xfrm rot="16200000">
            <a:off x="7660601" y="2433829"/>
            <a:ext cx="45719" cy="2952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xmlns="" id="{D481CE91-0685-A869-2F6C-2A34AC8745B7}"/>
              </a:ext>
            </a:extLst>
          </p:cNvPr>
          <p:cNvSpPr/>
          <p:nvPr/>
        </p:nvSpPr>
        <p:spPr>
          <a:xfrm>
            <a:off x="6096000" y="3429000"/>
            <a:ext cx="36000" cy="2052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81C4847-A1EA-32E9-0832-226DD6AEB456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xmlns="" id="{1D1D4F26-7939-1C0B-B413-AF022BE73C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043" y="1991170"/>
            <a:ext cx="3768231" cy="2939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974" r="90000">
                        <a14:foregroundMark x1="10329" y1="54512" x2="10329" y2="54512"/>
                        <a14:foregroundMark x1="6974" y1="57439" x2="6974" y2="57439"/>
                        <a14:foregroundMark x1="45461" y1="25854" x2="45461" y2="25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9529" y="1909035"/>
            <a:ext cx="5669600" cy="30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/>
        </p:nvSpPr>
        <p:spPr>
          <a:xfrm>
            <a:off x="8851338" y="2508856"/>
            <a:ext cx="2839920" cy="243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l-G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LM</a:t>
            </a:r>
            <a:r>
              <a:rPr lang="el-G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l-GR" sz="2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  <a:endParaRPr lang="en-US" sz="2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937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l-G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Orientation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937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l-G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Matirial</a:t>
            </a:r>
            <a:r>
              <a:rPr lang="el-G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937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l-G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</a:t>
            </a:r>
            <a:r>
              <a:rPr lang="el-G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937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l-G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Laser</a:t>
            </a:r>
            <a:r>
              <a:rPr lang="el-G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l-G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937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Powder </a:t>
            </a:r>
            <a:r>
              <a:rPr lang="el-G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thicknes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xmlns="" id="{DDBBB135-7828-93D7-C9BB-0937B824C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17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xmlns="" id="{B43F0710-1EB2-620B-80FE-A1C4FEF44159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17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ED4099-1D7F-C4B9-48E1-BE86B1431E6E}"/>
              </a:ext>
            </a:extLst>
          </p:cNvPr>
          <p:cNvSpPr txBox="1"/>
          <p:nvPr/>
        </p:nvSpPr>
        <p:spPr>
          <a:xfrm>
            <a:off x="653850" y="214950"/>
            <a:ext cx="795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Additive Manufacturing With SLM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C5BC143-E176-7A7D-6A58-1AFED160EE0E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Thermo-Mechanical Analysis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C5B334BA-D64C-DF3D-0570-4ACD9B74DFF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xmlns="" id="{240025E4-4698-47C9-C6D8-63CDBB32C500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xmlns="" id="{BB33021A-E054-90FB-1A00-9AB21EFA80F5}"/>
              </a:ext>
            </a:extLst>
          </p:cNvPr>
          <p:cNvSpPr/>
          <p:nvPr/>
        </p:nvSpPr>
        <p:spPr>
          <a:xfrm rot="16200000">
            <a:off x="10191292" y="1758620"/>
            <a:ext cx="45719" cy="2448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xmlns="" id="{D7173EB5-8AD9-E7BD-1223-75392E862C9D}"/>
              </a:ext>
            </a:extLst>
          </p:cNvPr>
          <p:cNvSpPr/>
          <p:nvPr/>
        </p:nvSpPr>
        <p:spPr>
          <a:xfrm>
            <a:off x="8771874" y="2673288"/>
            <a:ext cx="36000" cy="219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BCBAD8F-DBC9-6725-CB00-EADEACAFFA43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85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xmlns="" id="{DD028BD0-F4C8-1A9F-51FB-B28664D705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8585" y="1679258"/>
            <a:ext cx="2894965" cy="38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xmlns="" id="{8A38392A-A4B6-D726-DEC2-57E42E6B7A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18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xmlns="" id="{E7B50051-D31C-7A84-42A6-90320097089F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18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B7F85E1-075C-454A-A1FD-5B384DFE54CC}"/>
              </a:ext>
            </a:extLst>
          </p:cNvPr>
          <p:cNvSpPr txBox="1"/>
          <p:nvPr/>
        </p:nvSpPr>
        <p:spPr>
          <a:xfrm>
            <a:off x="653850" y="214950"/>
            <a:ext cx="795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Additive Manufacturing With SLM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B4FFAD-CFB4-67CB-D89B-042A0BDDF6B7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Dimensional Measurements  CMM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08F620F0-BA2E-986A-5F99-08B34E65D6A7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028A87C-F0C9-32C0-739E-515249E3EAD7}"/>
              </a:ext>
            </a:extLst>
          </p:cNvPr>
          <p:cNvSpPr txBox="1"/>
          <p:nvPr/>
        </p:nvSpPr>
        <p:spPr>
          <a:xfrm>
            <a:off x="558054" y="3802648"/>
            <a:ext cx="5570221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Hole dimension </a:t>
            </a:r>
            <a:r>
              <a:rPr lang="en-US" sz="1800" dirty="0"/>
              <a:t>accuracy of </a:t>
            </a:r>
            <a:r>
              <a:rPr lang="en-US" sz="1800" b="1" dirty="0"/>
              <a:t>0.342 m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Feature relative </a:t>
            </a:r>
            <a:r>
              <a:rPr lang="en-US" sz="1800" u="sng" dirty="0"/>
              <a:t>position tolerance </a:t>
            </a:r>
            <a:r>
              <a:rPr lang="en-US" sz="1800" dirty="0"/>
              <a:t>of </a:t>
            </a:r>
            <a:r>
              <a:rPr lang="en-US" sz="1800" b="1" dirty="0"/>
              <a:t>0.236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Flatness</a:t>
            </a:r>
            <a:r>
              <a:rPr lang="en-US" sz="1800" dirty="0"/>
              <a:t> of </a:t>
            </a:r>
            <a:r>
              <a:rPr lang="en-US" sz="1800" b="1" dirty="0"/>
              <a:t>0.103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Circularity</a:t>
            </a:r>
            <a:r>
              <a:rPr lang="en-US" sz="1800" dirty="0"/>
              <a:t> of </a:t>
            </a:r>
            <a:r>
              <a:rPr lang="en-US" sz="1800" b="1" dirty="0"/>
              <a:t>0.160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u="sng" dirty="0"/>
              <a:t>planes </a:t>
            </a:r>
            <a:r>
              <a:rPr lang="en-US" sz="1800" dirty="0"/>
              <a:t>were</a:t>
            </a:r>
            <a:r>
              <a:rPr lang="en-US" sz="1800" u="sng" dirty="0"/>
              <a:t> aligned </a:t>
            </a:r>
            <a:r>
              <a:rPr lang="en-US" sz="1800" dirty="0"/>
              <a:t>within </a:t>
            </a:r>
            <a:r>
              <a:rPr lang="en-US" sz="1800" b="1" dirty="0"/>
              <a:t>1 degree 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of the desired inclination</a:t>
            </a:r>
            <a:endParaRPr lang="el-GR" sz="1800" dirty="0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xmlns="" id="{6ACA7242-CAA1-DD9F-5382-6CC01EB7820F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xmlns="" id="{912B99B1-A78C-2A42-8896-336B9B032DCB}"/>
              </a:ext>
            </a:extLst>
          </p:cNvPr>
          <p:cNvSpPr/>
          <p:nvPr/>
        </p:nvSpPr>
        <p:spPr>
          <a:xfrm>
            <a:off x="541023" y="3868917"/>
            <a:ext cx="36000" cy="162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2" name="Picture 11" descr="A machine on a table&#10;&#10;Description automatically generated">
            <a:extLst>
              <a:ext uri="{FF2B5EF4-FFF2-40B4-BE49-F238E27FC236}">
                <a16:creationId xmlns:a16="http://schemas.microsoft.com/office/drawing/2014/main" xmlns="" id="{E23B184C-9C2B-9AE2-651F-608D6150C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459" y="1683328"/>
            <a:ext cx="2836719" cy="3865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EFABD4A-48CF-ADED-7DB6-89062EC46B8D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xmlns="" id="{AE2DA430-1112-BB1A-8A5A-38AA0C16BA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D42C9D3-9A8C-4605-D8F9-0A4263FEFA1C}"/>
              </a:ext>
            </a:extLst>
          </p:cNvPr>
          <p:cNvSpPr txBox="1"/>
          <p:nvPr/>
        </p:nvSpPr>
        <p:spPr>
          <a:xfrm>
            <a:off x="764883" y="2202267"/>
            <a:ext cx="5570221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/>
              <a:t>Summary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Topology and SLM guide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Enhanced Vehicle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Efficiency in Manufacturing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Prom Racing Literature</a:t>
            </a:r>
          </a:p>
        </p:txBody>
      </p:sp>
      <p:sp>
        <p:nvSpPr>
          <p:cNvPr id="8" name="Θέση αριθμού διαφάνειας 2">
            <a:extLst>
              <a:ext uri="{FF2B5EF4-FFF2-40B4-BE49-F238E27FC236}">
                <a16:creationId xmlns:a16="http://schemas.microsoft.com/office/drawing/2014/main" xmlns="" id="{09EEBC52-D4D8-C945-9331-1C9C12F68C8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mtClean="0"/>
              <a:pPr/>
              <a:t>19</a:t>
            </a:fld>
            <a:endParaRPr lang="el-GR"/>
          </a:p>
        </p:txBody>
      </p:sp>
      <p:sp>
        <p:nvSpPr>
          <p:cNvPr id="10" name="Θέση αριθμού διαφάνειας 10">
            <a:extLst>
              <a:ext uri="{FF2B5EF4-FFF2-40B4-BE49-F238E27FC236}">
                <a16:creationId xmlns:a16="http://schemas.microsoft.com/office/drawing/2014/main" xmlns="" id="{E8F0CDBC-1CCB-AAE7-3867-75FA11C1C289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19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292C26D-7F66-025A-00B7-487A9A271D61}"/>
              </a:ext>
            </a:extLst>
          </p:cNvPr>
          <p:cNvSpPr txBox="1"/>
          <p:nvPr/>
        </p:nvSpPr>
        <p:spPr>
          <a:xfrm>
            <a:off x="653850" y="214950"/>
            <a:ext cx="795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Conclusions and Perspectives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xmlns="" id="{D609CAB3-1554-9FCF-3010-7BB1403A052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xmlns="" id="{6DD4C4C6-FF97-D46B-27F4-A25A4BDDED67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xmlns="" id="{68B5D1AF-FA47-65B0-3038-4DC9A67E2D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19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xmlns="" id="{BD99C3C5-A892-9052-413A-C5F233DC34BC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19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A68AA99-A9A8-8EFB-5F6E-1D08B0A61D6C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DF51CB2-CE04-460C-4B52-85F98A4BB2D6}"/>
              </a:ext>
            </a:extLst>
          </p:cNvPr>
          <p:cNvSpPr txBox="1"/>
          <p:nvPr/>
        </p:nvSpPr>
        <p:spPr>
          <a:xfrm>
            <a:off x="764883" y="4238077"/>
            <a:ext cx="5570221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/>
              <a:t>Further Work 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Test on different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SLM Fatigue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Parts with Lattice core</a:t>
            </a:r>
          </a:p>
        </p:txBody>
      </p:sp>
      <p:sp>
        <p:nvSpPr>
          <p:cNvPr id="23" name="Ορθογώνιο 22">
            <a:extLst>
              <a:ext uri="{FF2B5EF4-FFF2-40B4-BE49-F238E27FC236}">
                <a16:creationId xmlns:a16="http://schemas.microsoft.com/office/drawing/2014/main" xmlns="" id="{6104D95E-3A7F-A296-F64F-794DCC482066}"/>
              </a:ext>
            </a:extLst>
          </p:cNvPr>
          <p:cNvSpPr/>
          <p:nvPr/>
        </p:nvSpPr>
        <p:spPr>
          <a:xfrm>
            <a:off x="606338" y="4260803"/>
            <a:ext cx="36000" cy="14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4" name="Google Shape;193;p27">
            <a:extLst>
              <a:ext uri="{FF2B5EF4-FFF2-40B4-BE49-F238E27FC236}">
                <a16:creationId xmlns:a16="http://schemas.microsoft.com/office/drawing/2014/main" xmlns="" id="{B6500B57-803D-D5DB-BBDA-97DC84B829C9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5715635" y="1867161"/>
            <a:ext cx="2894965" cy="3855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11">
            <a:extLst>
              <a:ext uri="{FF2B5EF4-FFF2-40B4-BE49-F238E27FC236}">
                <a16:creationId xmlns:a16="http://schemas.microsoft.com/office/drawing/2014/main" xmlns="" id="{2A8A2FF0-8B56-31D6-2164-60707156EE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008829" y="1867161"/>
            <a:ext cx="2908851" cy="3855103"/>
          </a:xfrm>
          <a:prstGeom prst="rect">
            <a:avLst/>
          </a:prstGeom>
        </p:spPr>
      </p:pic>
      <p:sp>
        <p:nvSpPr>
          <p:cNvPr id="27" name="Ορθογώνιο 26">
            <a:extLst>
              <a:ext uri="{FF2B5EF4-FFF2-40B4-BE49-F238E27FC236}">
                <a16:creationId xmlns:a16="http://schemas.microsoft.com/office/drawing/2014/main" xmlns="" id="{F33CB54D-7BBB-2F98-77B5-D9C8EA55BFEB}"/>
              </a:ext>
            </a:extLst>
          </p:cNvPr>
          <p:cNvSpPr/>
          <p:nvPr/>
        </p:nvSpPr>
        <p:spPr>
          <a:xfrm>
            <a:off x="606338" y="2224993"/>
            <a:ext cx="36000" cy="1692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8" name="Ορθογώνιο 27">
            <a:extLst>
              <a:ext uri="{FF2B5EF4-FFF2-40B4-BE49-F238E27FC236}">
                <a16:creationId xmlns:a16="http://schemas.microsoft.com/office/drawing/2014/main" xmlns="" id="{DF29C711-769F-A001-FDEE-5078FB6850CB}"/>
              </a:ext>
            </a:extLst>
          </p:cNvPr>
          <p:cNvSpPr/>
          <p:nvPr/>
        </p:nvSpPr>
        <p:spPr>
          <a:xfrm rot="16200000">
            <a:off x="2017273" y="1344574"/>
            <a:ext cx="45719" cy="2448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9" name="Ορθογώνιο 28">
            <a:extLst>
              <a:ext uri="{FF2B5EF4-FFF2-40B4-BE49-F238E27FC236}">
                <a16:creationId xmlns:a16="http://schemas.microsoft.com/office/drawing/2014/main" xmlns="" id="{21BB3124-355E-93AF-6A16-19C99C656A95}"/>
              </a:ext>
            </a:extLst>
          </p:cNvPr>
          <p:cNvSpPr/>
          <p:nvPr/>
        </p:nvSpPr>
        <p:spPr>
          <a:xfrm rot="16200000">
            <a:off x="2017273" y="3367365"/>
            <a:ext cx="45719" cy="2448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4F5EF74-844D-4E02-1E53-D9F2B1B22FB8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xmlns="" id="{B9F5E464-4456-B36E-E6CC-487F2E9229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DDBDBF1-16B0-9672-A4B0-1E22CB9E1116}"/>
              </a:ext>
            </a:extLst>
          </p:cNvPr>
          <p:cNvSpPr txBox="1"/>
          <p:nvPr/>
        </p:nvSpPr>
        <p:spPr>
          <a:xfrm>
            <a:off x="594363" y="214950"/>
            <a:ext cx="429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Introduction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4F19A62-2704-868C-1C7D-16C9B58D9C51}"/>
              </a:ext>
            </a:extLst>
          </p:cNvPr>
          <p:cNvSpPr txBox="1"/>
          <p:nvPr/>
        </p:nvSpPr>
        <p:spPr>
          <a:xfrm>
            <a:off x="594363" y="769457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Formula Student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57E01531-85BB-90E1-68F6-167EA5ABAA1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xmlns="" id="{9BFF3F27-75D3-E98F-2FB1-0660F386FEA7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13" name="Ομάδα 12">
            <a:extLst>
              <a:ext uri="{FF2B5EF4-FFF2-40B4-BE49-F238E27FC236}">
                <a16:creationId xmlns:a16="http://schemas.microsoft.com/office/drawing/2014/main" xmlns="" id="{D63D1B8F-E64B-9E4C-2BFE-457F4CC73A62}"/>
              </a:ext>
            </a:extLst>
          </p:cNvPr>
          <p:cNvGrpSpPr/>
          <p:nvPr/>
        </p:nvGrpSpPr>
        <p:grpSpPr>
          <a:xfrm>
            <a:off x="555987" y="2238193"/>
            <a:ext cx="11098459" cy="2973711"/>
            <a:chOff x="273773" y="1728968"/>
            <a:chExt cx="11098459" cy="2973711"/>
          </a:xfrm>
        </p:grpSpPr>
        <p:pic>
          <p:nvPicPr>
            <p:cNvPr id="91" name="Google Shape;91;p14"/>
            <p:cNvPicPr preferRelativeResize="0"/>
            <p:nvPr/>
          </p:nvPicPr>
          <p:blipFill rotWithShape="1">
            <a:blip r:embed="rId3">
              <a:alphaModFix/>
            </a:blip>
            <a:srcRect b="15568"/>
            <a:stretch/>
          </p:blipFill>
          <p:spPr>
            <a:xfrm>
              <a:off x="273773" y="1733524"/>
              <a:ext cx="5274309" cy="2969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85635" y="1728968"/>
              <a:ext cx="5286597" cy="29737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xmlns="" id="{26B44872-9BE2-9692-9E26-9279E2F6A0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2</a:t>
            </a:fld>
            <a:endParaRPr lang="el-GR"/>
          </a:p>
        </p:txBody>
      </p:sp>
      <p:sp>
        <p:nvSpPr>
          <p:cNvPr id="14" name="Θέση αριθμού διαφάνειας 10">
            <a:extLst>
              <a:ext uri="{FF2B5EF4-FFF2-40B4-BE49-F238E27FC236}">
                <a16:creationId xmlns:a16="http://schemas.microsoft.com/office/drawing/2014/main" xmlns="" id="{275C85B0-B9E7-C44C-1988-C5EEBA791AD6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2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Ορθογώνιο 5">
            <a:extLst>
              <a:ext uri="{FF2B5EF4-FFF2-40B4-BE49-F238E27FC236}">
                <a16:creationId xmlns:a16="http://schemas.microsoft.com/office/drawing/2014/main" xmlns="" id="{76A7E8B2-28DD-A804-C5EE-2CD3AF1DFB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xmlns="" id="{8E9F5568-64A5-47B8-4D35-BDDAA966EEA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xmlns="" id="{95F6B1C1-1BEC-AE27-50A8-970F3268BB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20</a:t>
            </a:fld>
            <a:endParaRPr lang="el-GR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xmlns="" id="{7D86016B-08EC-E371-D337-A3E9B9759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98"/>
          <a:stretch/>
        </p:blipFill>
        <p:spPr>
          <a:xfrm>
            <a:off x="-1981200" y="5160441"/>
            <a:ext cx="12192000" cy="1561034"/>
          </a:xfrm>
          <a:prstGeom prst="rect">
            <a:avLst/>
          </a:prstGeom>
        </p:spPr>
      </p:pic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xmlns="" id="{E8A7B3F7-F3D9-FA2F-19BA-7ECB4672C185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20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xmlns="" id="{56BDE3C8-2EFD-7D5F-550F-E5CB4FD49EB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6BA756C-52EF-0E91-84C0-05EB7722FB9D}"/>
              </a:ext>
            </a:extLst>
          </p:cNvPr>
          <p:cNvSpPr txBox="1"/>
          <p:nvPr/>
        </p:nvSpPr>
        <p:spPr>
          <a:xfrm>
            <a:off x="653850" y="214950"/>
            <a:ext cx="795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Thanks for your Attention!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407764A-A060-EA6B-CAE2-782D17DE648B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054B6B4-07A2-8672-0C36-D779A8412D5D}"/>
              </a:ext>
            </a:extLst>
          </p:cNvPr>
          <p:cNvSpPr txBox="1"/>
          <p:nvPr/>
        </p:nvSpPr>
        <p:spPr>
          <a:xfrm>
            <a:off x="1055912" y="1578431"/>
            <a:ext cx="4860000" cy="954107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l-GR" sz="1400" b="1" i="1" u="sng" dirty="0" err="1">
                <a:solidFill>
                  <a:schemeClr val="tx1"/>
                </a:solidFill>
              </a:rPr>
              <a:t>Upright</a:t>
            </a:r>
            <a:r>
              <a:rPr lang="el-GR" sz="1400" b="1" i="1" u="sng" dirty="0">
                <a:solidFill>
                  <a:schemeClr val="tx1"/>
                </a:solidFill>
              </a:rPr>
              <a:t> </a:t>
            </a:r>
            <a:r>
              <a:rPr lang="el-GR" sz="1400" b="1" i="1" u="sng" dirty="0" err="1">
                <a:solidFill>
                  <a:schemeClr val="tx1"/>
                </a:solidFill>
              </a:rPr>
              <a:t>Conventional</a:t>
            </a:r>
            <a:r>
              <a:rPr lang="el-GR" sz="1400" b="1" i="1" u="sng" dirty="0">
                <a:solidFill>
                  <a:schemeClr val="tx1"/>
                </a:solidFill>
              </a:rPr>
              <a:t> </a:t>
            </a:r>
            <a:r>
              <a:rPr lang="el-GR" sz="1400" b="1" i="1" u="sng" dirty="0" err="1">
                <a:solidFill>
                  <a:schemeClr val="tx1"/>
                </a:solidFill>
              </a:rPr>
              <a:t>Desig</a:t>
            </a:r>
            <a:r>
              <a:rPr lang="en-US" sz="1400" b="1" i="1" u="sng" dirty="0">
                <a:solidFill>
                  <a:schemeClr val="tx1"/>
                </a:solidFill>
              </a:rPr>
              <a:t>n</a:t>
            </a:r>
            <a:endParaRPr lang="el-GR" sz="1400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P22 </a:t>
            </a:r>
            <a:r>
              <a:rPr lang="el-GR" dirty="0">
                <a:solidFill>
                  <a:schemeClr val="tx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                                                              σελ.3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FEA Set Up</a:t>
            </a:r>
            <a:r>
              <a:rPr lang="el-GR" dirty="0">
                <a:solidFill>
                  <a:schemeClr val="tx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                                                  σελ.4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91BFF08-BF2E-D435-AFA4-A25C86F8FA0A}"/>
              </a:ext>
            </a:extLst>
          </p:cNvPr>
          <p:cNvSpPr txBox="1"/>
          <p:nvPr/>
        </p:nvSpPr>
        <p:spPr>
          <a:xfrm>
            <a:off x="1067153" y="2714169"/>
            <a:ext cx="4860000" cy="2677656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chemeClr val="tx1"/>
                </a:solidFill>
              </a:rPr>
              <a:t>Topology </a:t>
            </a:r>
            <a:r>
              <a:rPr lang="en-US" b="1" i="1" u="sng" dirty="0" err="1">
                <a:solidFill>
                  <a:schemeClr val="tx1"/>
                </a:solidFill>
              </a:rPr>
              <a:t>Optomization</a:t>
            </a:r>
            <a:endParaRPr lang="el-GR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Design Space </a:t>
            </a:r>
            <a:r>
              <a:rPr lang="el-GR" dirty="0">
                <a:solidFill>
                  <a:schemeClr val="tx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r>
              <a:rPr lang="en-US" dirty="0">
                <a:solidFill>
                  <a:schemeClr val="tx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Definition</a:t>
            </a:r>
            <a:r>
              <a:rPr lang="el-GR" dirty="0">
                <a:solidFill>
                  <a:schemeClr val="tx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                              σελ.5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Load cases scenario           </a:t>
            </a:r>
            <a:r>
              <a:rPr lang="el-GR" dirty="0">
                <a:solidFill>
                  <a:schemeClr val="tx1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                          σελ.6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Hyperworks</a:t>
            </a:r>
            <a:r>
              <a:rPr lang="en-US" dirty="0">
                <a:solidFill>
                  <a:schemeClr val="tx1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topology set up </a:t>
            </a:r>
            <a:r>
              <a:rPr lang="el-GR" dirty="0">
                <a:solidFill>
                  <a:schemeClr val="tx1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                        σελ.7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Analysis Set Up                   </a:t>
            </a:r>
            <a:r>
              <a:rPr lang="el-GR" dirty="0">
                <a:solidFill>
                  <a:schemeClr val="tx1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                         σελ.8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Results                               </a:t>
            </a:r>
            <a:r>
              <a:rPr lang="el-GR" dirty="0">
                <a:solidFill>
                  <a:schemeClr val="tx1"/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                          σελ. 9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CAD &amp; Calculations</a:t>
            </a:r>
            <a:r>
              <a:rPr lang="el-GR" dirty="0">
                <a:solidFill>
                  <a:schemeClr val="tx1"/>
                </a:solid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r>
              <a:rPr lang="en-US" dirty="0">
                <a:solidFill>
                  <a:schemeClr val="tx1"/>
                </a:solid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 </a:t>
            </a:r>
            <a:r>
              <a:rPr lang="el-GR" dirty="0">
                <a:solidFill>
                  <a:schemeClr val="tx1"/>
                </a:solid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                         σελ.</a:t>
            </a:r>
            <a:r>
              <a:rPr lang="en-US" dirty="0">
                <a:solidFill>
                  <a:schemeClr val="tx1"/>
                </a:solid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10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Validation FEA Set Up </a:t>
            </a:r>
            <a:r>
              <a:rPr lang="el-GR" sz="1400" dirty="0">
                <a:solidFill>
                  <a:schemeClr val="tx1"/>
                </a:solidFill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                               σελ.11</a:t>
            </a:r>
            <a:endParaRPr lang="el-GR" sz="14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Comparison Tool</a:t>
            </a:r>
            <a:r>
              <a:rPr lang="el-GR" sz="1400" dirty="0">
                <a:solidFill>
                  <a:schemeClr val="tx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                                         σελ.12</a:t>
            </a:r>
            <a:endParaRPr lang="en-US" sz="14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l-GR" sz="1400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79AD487-57EC-68F5-A82C-7556315FA23C}"/>
              </a:ext>
            </a:extLst>
          </p:cNvPr>
          <p:cNvSpPr txBox="1"/>
          <p:nvPr/>
        </p:nvSpPr>
        <p:spPr>
          <a:xfrm>
            <a:off x="6422571" y="1578431"/>
            <a:ext cx="4860000" cy="738664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u="sng" dirty="0">
                <a:solidFill>
                  <a:schemeClr val="tx1"/>
                </a:solidFill>
              </a:rPr>
              <a:t>YAW Moments Methods</a:t>
            </a:r>
            <a:endParaRPr lang="el-GR" sz="1400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Yaw Moment Diagrams </a:t>
            </a:r>
            <a:r>
              <a:rPr lang="el-GR" dirty="0">
                <a:solidFill>
                  <a:schemeClr val="tx1"/>
                </a:solidFill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dirty="0">
                <a:solidFill>
                  <a:schemeClr val="tx1"/>
                </a:solidFill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SkidPad</a:t>
            </a:r>
            <a:r>
              <a:rPr lang="en-US" dirty="0">
                <a:solidFill>
                  <a:schemeClr val="tx1"/>
                </a:solidFill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Competition</a:t>
            </a:r>
            <a:r>
              <a:rPr lang="el-GR" dirty="0">
                <a:solidFill>
                  <a:schemeClr val="tx1"/>
                </a:solidFill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σελ.15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A0A20CE-5D4C-EEDD-232A-C40FA35024F5}"/>
              </a:ext>
            </a:extLst>
          </p:cNvPr>
          <p:cNvSpPr txBox="1"/>
          <p:nvPr/>
        </p:nvSpPr>
        <p:spPr>
          <a:xfrm>
            <a:off x="6422570" y="2714169"/>
            <a:ext cx="4860000" cy="1169551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u="sng" dirty="0">
                <a:solidFill>
                  <a:schemeClr val="tx1"/>
                </a:solidFill>
              </a:rPr>
              <a:t>Additive Manufacturing With SLM</a:t>
            </a: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Final Geometry based on manufacturing needs</a:t>
            </a:r>
            <a:r>
              <a:rPr lang="el-GR" dirty="0">
                <a:solidFill>
                  <a:schemeClr val="tx1"/>
                </a:solidFill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σελ.16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Thermo-Mechanical Analysis</a:t>
            </a:r>
            <a:r>
              <a:rPr lang="el-GR" dirty="0">
                <a:solidFill>
                  <a:schemeClr val="tx1"/>
                </a:solidFill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                      σελ.17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Dimensional Measurements  CMM</a:t>
            </a:r>
            <a:r>
              <a:rPr lang="el-GR" dirty="0">
                <a:solidFill>
                  <a:schemeClr val="tx1"/>
                </a:solidFill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             σελ.18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2DEBE7D-DCC4-4078-17BB-307F571B5131}"/>
              </a:ext>
            </a:extLst>
          </p:cNvPr>
          <p:cNvSpPr txBox="1"/>
          <p:nvPr/>
        </p:nvSpPr>
        <p:spPr>
          <a:xfrm>
            <a:off x="6422570" y="4084285"/>
            <a:ext cx="4860000" cy="307777"/>
          </a:xfrm>
          <a:prstGeom prst="rect">
            <a:avLst/>
          </a:prstGeom>
          <a:gradFill flip="none" rotWithShape="1">
            <a:gsLst>
              <a:gs pos="0">
                <a:srgbClr val="FBCC32"/>
              </a:gs>
              <a:gs pos="25000">
                <a:srgbClr val="D39F19"/>
              </a:gs>
              <a:gs pos="75000">
                <a:srgbClr val="AC7300"/>
              </a:gs>
              <a:gs pos="50000">
                <a:srgbClr val="D39F19"/>
              </a:gs>
              <a:gs pos="100000">
                <a:srgbClr val="0F0F0F"/>
              </a:gs>
            </a:gsLst>
            <a:lin ang="10800000" scaled="1"/>
            <a:tileRect/>
          </a:gradFill>
          <a:ln w="19050">
            <a:solidFill>
              <a:srgbClr val="0F0F0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u="sng" dirty="0">
                <a:solidFill>
                  <a:schemeClr val="bg1"/>
                </a:solidFill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</a:t>
            </a:r>
            <a:r>
              <a:rPr lang="en-US" b="1" i="1" u="sng" dirty="0">
                <a:solidFill>
                  <a:schemeClr val="bg1"/>
                </a:solidFill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NCLUSIONS &amp; PERSPECTIVES</a:t>
            </a:r>
            <a:endParaRPr lang="en-US" sz="1400" b="1" i="1" u="sng" dirty="0">
              <a:solidFill>
                <a:schemeClr val="bg1"/>
              </a:solidFill>
            </a:endParaRPr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xmlns="" id="{E754B231-008A-FE90-4E61-B0F1D09D1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82" b="71598"/>
          <a:stretch/>
        </p:blipFill>
        <p:spPr>
          <a:xfrm>
            <a:off x="9701401" y="5160441"/>
            <a:ext cx="1404257" cy="1561034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xmlns="" id="{CD6516BB-9D19-444E-7650-D48F9887B2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4" b="71598"/>
          <a:stretch/>
        </p:blipFill>
        <p:spPr>
          <a:xfrm>
            <a:off x="10689773" y="5166823"/>
            <a:ext cx="7217229" cy="1561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Ορθογώνιο 20">
            <a:extLst>
              <a:ext uri="{FF2B5EF4-FFF2-40B4-BE49-F238E27FC236}">
                <a16:creationId xmlns:a16="http://schemas.microsoft.com/office/drawing/2014/main" xmlns="" id="{3A750AB4-18EE-C119-0636-175409573CBD}"/>
              </a:ext>
            </a:extLst>
          </p:cNvPr>
          <p:cNvSpPr/>
          <p:nvPr/>
        </p:nvSpPr>
        <p:spPr>
          <a:xfrm>
            <a:off x="15343" y="16042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C8A6215-08FE-5018-C6CB-A3D44A098E33}"/>
              </a:ext>
            </a:extLst>
          </p:cNvPr>
          <p:cNvSpPr txBox="1"/>
          <p:nvPr/>
        </p:nvSpPr>
        <p:spPr>
          <a:xfrm>
            <a:off x="594362" y="214950"/>
            <a:ext cx="6328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Hardware Design</a:t>
            </a:r>
            <a:endParaRPr lang="en-US" sz="3200" b="1" dirty="0">
              <a:solidFill>
                <a:srgbClr val="C28300"/>
              </a:solidFill>
            </a:endParaRPr>
          </a:p>
        </p:txBody>
      </p:sp>
      <p:sp>
        <p:nvSpPr>
          <p:cNvPr id="11" name="Θέση αριθμού διαφάνειας 10">
            <a:extLst>
              <a:ext uri="{FF2B5EF4-FFF2-40B4-BE49-F238E27FC236}">
                <a16:creationId xmlns:a16="http://schemas.microsoft.com/office/drawing/2014/main" xmlns="" id="{CC40F8BA-861F-9756-D059-CB3342BA2F0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4480" y="164966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t>3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17C44B8C-F2EA-3B27-EC86-61C0CFCDB9A3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xmlns="" id="{BACA1B83-53C7-FC53-412C-6CCF2BBFD9C0}"/>
              </a:ext>
            </a:extLst>
          </p:cNvPr>
          <p:cNvSpPr/>
          <p:nvPr/>
        </p:nvSpPr>
        <p:spPr>
          <a:xfrm>
            <a:off x="320043" y="4887998"/>
            <a:ext cx="45719" cy="13716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xmlns="" id="{FDE8794A-EFA0-7463-A1C9-960284BFC582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FF8D3B0-F294-8A99-3447-B7E2ABB96AAB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2" name="Εικόνα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3" y="1652274"/>
            <a:ext cx="3848100" cy="3219450"/>
          </a:xfrm>
          <a:prstGeom prst="rect">
            <a:avLst/>
          </a:prstGeom>
        </p:spPr>
      </p:pic>
      <p:pic>
        <p:nvPicPr>
          <p:cNvPr id="15" name="Εικόνα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73" y="1652274"/>
            <a:ext cx="37623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2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xmlns="" id="{1C188A8E-A80B-A521-DA42-46ECC307E3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xmlns="" id="{3813CD5D-7C4B-008A-2D10-7C02E5B6A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4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81105C9-5B15-532F-A056-11866CE625DD}"/>
              </a:ext>
            </a:extLst>
          </p:cNvPr>
          <p:cNvSpPr txBox="1"/>
          <p:nvPr/>
        </p:nvSpPr>
        <p:spPr>
          <a:xfrm>
            <a:off x="594362" y="214950"/>
            <a:ext cx="6147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Hardware Design</a:t>
            </a:r>
            <a:endParaRPr lang="en-US" sz="3200" b="1" dirty="0">
              <a:solidFill>
                <a:srgbClr val="C28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BEF4A6C-3C63-76BE-0581-73027AFC90C2}"/>
              </a:ext>
            </a:extLst>
          </p:cNvPr>
          <p:cNvSpPr txBox="1"/>
          <p:nvPr/>
        </p:nvSpPr>
        <p:spPr>
          <a:xfrm>
            <a:off x="681840" y="799725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PCB Stack Up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DBC2FAE2-6A5F-54A3-FF97-A896320C8673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Θέση αριθμού διαφάνειας 10">
            <a:extLst>
              <a:ext uri="{FF2B5EF4-FFF2-40B4-BE49-F238E27FC236}">
                <a16:creationId xmlns:a16="http://schemas.microsoft.com/office/drawing/2014/main" xmlns="" id="{CC1CFB40-3BC6-FC53-032F-0B4F0E9CCF3C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4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0" name="Google Shape;109;p16">
            <a:extLst>
              <a:ext uri="{FF2B5EF4-FFF2-40B4-BE49-F238E27FC236}">
                <a16:creationId xmlns:a16="http://schemas.microsoft.com/office/drawing/2014/main" xmlns="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210041" y="4586139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Top layer </a:t>
            </a:r>
            <a:endParaRPr lang="en-US" sz="1700" b="1" i="1" dirty="0" smtClean="0">
              <a:latin typeface="+mj-lt"/>
            </a:endParaRPr>
          </a:p>
          <a:p>
            <a:pPr marL="203200"/>
            <a:endParaRPr lang="el-GR" sz="1800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Signals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ME54BS01 module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Sensors</a:t>
            </a:r>
            <a:endParaRPr lang="el-GR" sz="1800" dirty="0">
              <a:latin typeface="+mj-lt"/>
            </a:endParaRP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xmlns="" id="{689A5A72-6D4E-3A22-C65F-488E51F37E8D}"/>
              </a:ext>
            </a:extLst>
          </p:cNvPr>
          <p:cNvSpPr/>
          <p:nvPr/>
        </p:nvSpPr>
        <p:spPr>
          <a:xfrm rot="16200000">
            <a:off x="6001511" y="482855"/>
            <a:ext cx="237239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xmlns="" id="{8296D391-7E35-AB43-A94A-4CDE94486E70}"/>
              </a:ext>
            </a:extLst>
          </p:cNvPr>
          <p:cNvSpPr/>
          <p:nvPr/>
        </p:nvSpPr>
        <p:spPr>
          <a:xfrm rot="16200000">
            <a:off x="6102132" y="-862714"/>
            <a:ext cx="36000" cy="1152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xmlns="" id="{FC4C2A33-0726-FCF1-9E55-FF2C4AF4BC50}"/>
              </a:ext>
            </a:extLst>
          </p:cNvPr>
          <p:cNvSpPr/>
          <p:nvPr/>
        </p:nvSpPr>
        <p:spPr>
          <a:xfrm>
            <a:off x="8980334" y="4599566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xmlns="" id="{6244035B-A7B2-7474-4E06-D58FEE972E95}"/>
              </a:ext>
            </a:extLst>
          </p:cNvPr>
          <p:cNvSpPr/>
          <p:nvPr/>
        </p:nvSpPr>
        <p:spPr>
          <a:xfrm>
            <a:off x="323525" y="4599566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Google Shape;109;p16">
            <a:extLst>
              <a:ext uri="{FF2B5EF4-FFF2-40B4-BE49-F238E27FC236}">
                <a16:creationId xmlns:a16="http://schemas.microsoft.com/office/drawing/2014/main" xmlns="" id="{09B915C8-BC51-D535-092D-8D84C6EE1EE7}"/>
              </a:ext>
            </a:extLst>
          </p:cNvPr>
          <p:cNvSpPr txBox="1">
            <a:spLocks/>
          </p:cNvSpPr>
          <p:nvPr/>
        </p:nvSpPr>
        <p:spPr>
          <a:xfrm>
            <a:off x="2800351" y="4547066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First inner </a:t>
            </a:r>
            <a:r>
              <a:rPr lang="en-US" sz="1700" b="1" i="1" dirty="0" smtClean="0">
                <a:latin typeface="+mj-lt"/>
              </a:rPr>
              <a:t>layer</a:t>
            </a:r>
            <a:endParaRPr lang="en-US" sz="1700" b="1" i="1" dirty="0">
              <a:latin typeface="+mj-lt"/>
            </a:endParaRPr>
          </a:p>
          <a:p>
            <a:pPr marL="203200"/>
            <a:endParaRPr lang="en-US" sz="1700" b="1" i="1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Ground</a:t>
            </a:r>
            <a:endParaRPr lang="en-US" sz="1700" i="1" dirty="0">
              <a:latin typeface="+mj-lt"/>
            </a:endParaRPr>
          </a:p>
        </p:txBody>
      </p:sp>
      <p:sp>
        <p:nvSpPr>
          <p:cNvPr id="13" name="Google Shape;109;p16">
            <a:extLst>
              <a:ext uri="{FF2B5EF4-FFF2-40B4-BE49-F238E27FC236}">
                <a16:creationId xmlns:a16="http://schemas.microsoft.com/office/drawing/2014/main" xmlns="" id="{5F1C8B12-973F-7DF1-2E4B-F9B7D0211929}"/>
              </a:ext>
            </a:extLst>
          </p:cNvPr>
          <p:cNvSpPr txBox="1">
            <a:spLocks/>
          </p:cNvSpPr>
          <p:nvPr/>
        </p:nvSpPr>
        <p:spPr>
          <a:xfrm>
            <a:off x="8885563" y="4586139"/>
            <a:ext cx="309284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Bottom </a:t>
            </a:r>
            <a:r>
              <a:rPr lang="en-US" sz="1700" b="1" i="1" dirty="0" smtClean="0">
                <a:latin typeface="+mj-lt"/>
              </a:rPr>
              <a:t>layer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endParaRPr lang="en-US" sz="1700" b="1" i="1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Power Management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USB Differential Pair</a:t>
            </a:r>
            <a:r>
              <a:rPr lang="en-US" sz="1700" b="1" i="1" dirty="0">
                <a:latin typeface="+mj-lt"/>
              </a:rPr>
              <a:t/>
            </a:r>
            <a:br>
              <a:rPr lang="en-US" sz="1700" b="1" i="1" dirty="0">
                <a:latin typeface="+mj-lt"/>
              </a:rPr>
            </a:br>
            <a:endParaRPr lang="en-US" sz="1700" b="1" i="1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5AA01EC-A45C-A1C1-BE53-8689C60DF8A6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xmlns="" id="{6244035B-A7B2-7474-4E06-D58FEE972E95}"/>
              </a:ext>
            </a:extLst>
          </p:cNvPr>
          <p:cNvSpPr/>
          <p:nvPr/>
        </p:nvSpPr>
        <p:spPr>
          <a:xfrm>
            <a:off x="2805515" y="4574490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xmlns="" id="{6244035B-A7B2-7474-4E06-D58FEE972E95}"/>
              </a:ext>
            </a:extLst>
          </p:cNvPr>
          <p:cNvSpPr/>
          <p:nvPr/>
        </p:nvSpPr>
        <p:spPr>
          <a:xfrm>
            <a:off x="5871045" y="4606795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2" name="Εικόνα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976" y="2162366"/>
            <a:ext cx="2372014" cy="1567710"/>
          </a:xfrm>
          <a:prstGeom prst="rect">
            <a:avLst/>
          </a:prstGeom>
        </p:spPr>
      </p:pic>
      <p:pic>
        <p:nvPicPr>
          <p:cNvPr id="23" name="Εικόνα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28" y="2127913"/>
            <a:ext cx="2324722" cy="1532872"/>
          </a:xfrm>
          <a:prstGeom prst="rect">
            <a:avLst/>
          </a:prstGeom>
        </p:spPr>
      </p:pic>
      <p:pic>
        <p:nvPicPr>
          <p:cNvPr id="24" name="Εικόνα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242" y="2151995"/>
            <a:ext cx="2316636" cy="1532872"/>
          </a:xfrm>
          <a:prstGeom prst="rect">
            <a:avLst/>
          </a:prstGeom>
        </p:spPr>
      </p:pic>
      <p:pic>
        <p:nvPicPr>
          <p:cNvPr id="25" name="Εικόνα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182" y="2162366"/>
            <a:ext cx="2358386" cy="1558656"/>
          </a:xfrm>
          <a:prstGeom prst="rect">
            <a:avLst/>
          </a:prstGeom>
        </p:spPr>
      </p:pic>
      <p:sp>
        <p:nvSpPr>
          <p:cNvPr id="28" name="Google Shape;109;p16">
            <a:extLst>
              <a:ext uri="{FF2B5EF4-FFF2-40B4-BE49-F238E27FC236}">
                <a16:creationId xmlns:a16="http://schemas.microsoft.com/office/drawing/2014/main" xmlns="" id="{09B915C8-BC51-D535-092D-8D84C6EE1EE7}"/>
              </a:ext>
            </a:extLst>
          </p:cNvPr>
          <p:cNvSpPr txBox="1">
            <a:spLocks/>
          </p:cNvSpPr>
          <p:nvPr/>
        </p:nvSpPr>
        <p:spPr>
          <a:xfrm>
            <a:off x="5829583" y="4583221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Second inner layer</a:t>
            </a:r>
            <a:endParaRPr lang="en-US" sz="1700" b="1" i="1" dirty="0">
              <a:latin typeface="+mj-lt"/>
            </a:endParaRPr>
          </a:p>
          <a:p>
            <a:pPr marL="203200"/>
            <a:endParaRPr lang="en-US" sz="1700" b="1" i="1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Power Plane 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3V3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5V</a:t>
            </a:r>
            <a:endParaRPr lang="en-US" sz="1700" i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xmlns="" id="{A2CE663A-D4F8-A3A4-0164-8D12214384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xmlns="" id="{C83A2378-F977-45AD-49F0-00CA4681A1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5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56B40B8-A6C1-7D8D-D35B-9B8FE6B158FE}"/>
              </a:ext>
            </a:extLst>
          </p:cNvPr>
          <p:cNvSpPr txBox="1"/>
          <p:nvPr/>
        </p:nvSpPr>
        <p:spPr>
          <a:xfrm>
            <a:off x="594363" y="214950"/>
            <a:ext cx="5218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Schematic Diagram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03D61DF7-F41F-0019-ED88-D30A3FE1213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Θέση αριθμού διαφάνειας 10">
            <a:extLst>
              <a:ext uri="{FF2B5EF4-FFF2-40B4-BE49-F238E27FC236}">
                <a16:creationId xmlns:a16="http://schemas.microsoft.com/office/drawing/2014/main" xmlns="" id="{4F0BA172-0339-DDCA-7057-3F66796CD122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5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xmlns="" id="{0F62329F-9137-EFAF-BA4F-8DC836CC782E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7ED78C0-3F9E-934A-8ECF-E7FAAF7A5D6E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0" name="Εικόνα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69" y="1364796"/>
            <a:ext cx="8041003" cy="41219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Ορθογώνιο 8">
            <a:extLst>
              <a:ext uri="{FF2B5EF4-FFF2-40B4-BE49-F238E27FC236}">
                <a16:creationId xmlns:a16="http://schemas.microsoft.com/office/drawing/2014/main" xmlns="" id="{A20DE28C-D255-4401-134A-F7D158F3B1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xmlns="" id="{C88605F5-FDE3-4226-4BEE-90E6758C1A1F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xmlns="" id="{E65F0E07-AE11-AC47-AF20-CCFC269B70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6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xmlns="" id="{1B149E3F-DDE2-1945-A935-6E0B02EF9F68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6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2E795EF-E8BC-823E-7CEB-30011F2C6E10}"/>
              </a:ext>
            </a:extLst>
          </p:cNvPr>
          <p:cNvSpPr txBox="1"/>
          <p:nvPr/>
        </p:nvSpPr>
        <p:spPr>
          <a:xfrm>
            <a:off x="594363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Power Supply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xmlns="" id="{292E54D8-CA82-1898-9075-D700B23368C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A0E5460-EF65-C46A-48EA-2FA51C728A17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4" name="Εικόνα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16" y="1869645"/>
            <a:ext cx="12204432" cy="3118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xmlns="" id="{AC019A0E-F40C-7773-24B7-7318CCD9CF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xmlns="" id="{5CF03C68-1871-70C1-20E1-7F6A33209E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7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C15B6CE-6CE0-BD3A-0B60-AD8E3C83E792}"/>
              </a:ext>
            </a:extLst>
          </p:cNvPr>
          <p:cNvSpPr txBox="1"/>
          <p:nvPr/>
        </p:nvSpPr>
        <p:spPr>
          <a:xfrm>
            <a:off x="594362" y="214950"/>
            <a:ext cx="713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UART – USB Bridge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C81E1465-DB22-468D-6D76-C7B2C31C9C8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Θέση αριθμού διαφάνειας 10">
            <a:extLst>
              <a:ext uri="{FF2B5EF4-FFF2-40B4-BE49-F238E27FC236}">
                <a16:creationId xmlns:a16="http://schemas.microsoft.com/office/drawing/2014/main" xmlns="" id="{8EC8785A-5A5B-BDD2-0518-A52932B58B43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7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xmlns="" id="{0E075F62-1CB5-9EF9-CFFE-C1EF33A49B5C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7030DBD-CCAA-CEB6-7687-3673EBE7BA57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7" name="Εικόνα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1"/>
          <a:stretch/>
        </p:blipFill>
        <p:spPr>
          <a:xfrm>
            <a:off x="0" y="1693782"/>
            <a:ext cx="12192000" cy="3969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D5D820FF-4D10-CF6E-C56F-E28112BB34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xmlns="" id="{530C853C-F33C-3AB1-312D-E1C86FA2A450}"/>
              </a:ext>
            </a:extLst>
          </p:cNvPr>
          <p:cNvSpPr/>
          <p:nvPr/>
        </p:nvSpPr>
        <p:spPr>
          <a:xfrm rot="16200000">
            <a:off x="6120835" y="490029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xmlns="" id="{685031F9-BE31-9465-066E-738A3C4490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8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xmlns="" id="{EF826275-703C-117D-214A-5A70DF282CCA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8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D7B8BA3-9967-66E6-9324-D66A68892666}"/>
              </a:ext>
            </a:extLst>
          </p:cNvPr>
          <p:cNvSpPr txBox="1"/>
          <p:nvPr/>
        </p:nvSpPr>
        <p:spPr>
          <a:xfrm>
            <a:off x="594363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Topology Optimization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C168EA1-D8E8-5D12-7ED3-05F594B11DE3}"/>
              </a:ext>
            </a:extLst>
          </p:cNvPr>
          <p:cNvSpPr txBox="1"/>
          <p:nvPr/>
        </p:nvSpPr>
        <p:spPr>
          <a:xfrm>
            <a:off x="594363" y="772550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 Set Up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xmlns="" id="{9E4C7A48-17AC-1994-81B8-240AF45F5E9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20" name="Ομάδα 19">
            <a:extLst>
              <a:ext uri="{FF2B5EF4-FFF2-40B4-BE49-F238E27FC236}">
                <a16:creationId xmlns:a16="http://schemas.microsoft.com/office/drawing/2014/main" xmlns="" id="{6CDEDEFA-887B-3BD9-6993-A28440AA7A3C}"/>
              </a:ext>
            </a:extLst>
          </p:cNvPr>
          <p:cNvGrpSpPr/>
          <p:nvPr/>
        </p:nvGrpSpPr>
        <p:grpSpPr>
          <a:xfrm>
            <a:off x="6755884" y="1470455"/>
            <a:ext cx="3660872" cy="2280922"/>
            <a:chOff x="7037588" y="1504586"/>
            <a:chExt cx="3660872" cy="2280922"/>
          </a:xfrm>
        </p:grpSpPr>
        <p:pic>
          <p:nvPicPr>
            <p:cNvPr id="137" name="Google Shape;137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49915" y="1504586"/>
              <a:ext cx="3648545" cy="18242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E9D8EE27-9C08-8FAE-3C30-9162706C5F5A}"/>
                </a:ext>
              </a:extLst>
            </p:cNvPr>
            <p:cNvGrpSpPr/>
            <p:nvPr/>
          </p:nvGrpSpPr>
          <p:grpSpPr>
            <a:xfrm>
              <a:off x="7037588" y="3046010"/>
              <a:ext cx="3660872" cy="739498"/>
              <a:chOff x="6825689" y="3215763"/>
              <a:chExt cx="4049144" cy="739498"/>
            </a:xfrm>
          </p:grpSpPr>
          <p:sp>
            <p:nvSpPr>
              <p:cNvPr id="13" name="Ορθογώνιο 12">
                <a:extLst>
                  <a:ext uri="{FF2B5EF4-FFF2-40B4-BE49-F238E27FC236}">
                    <a16:creationId xmlns:a16="http://schemas.microsoft.com/office/drawing/2014/main" xmlns="" id="{4095DF4E-0BCF-67D5-627E-303400E39622}"/>
                  </a:ext>
                </a:extLst>
              </p:cNvPr>
              <p:cNvSpPr/>
              <p:nvPr/>
            </p:nvSpPr>
            <p:spPr>
              <a:xfrm rot="16200000">
                <a:off x="8674514" y="1572572"/>
                <a:ext cx="365125" cy="4035510"/>
              </a:xfrm>
              <a:prstGeom prst="rect">
                <a:avLst/>
              </a:prstGeom>
              <a:gradFill flip="none" rotWithShape="1">
                <a:gsLst>
                  <a:gs pos="48000">
                    <a:srgbClr val="AC7300"/>
                  </a:gs>
                  <a:gs pos="0">
                    <a:srgbClr val="0F0F0F"/>
                  </a:gs>
                  <a:gs pos="86000">
                    <a:srgbClr val="D39F19"/>
                  </a:gs>
                  <a:gs pos="67000">
                    <a:srgbClr val="C28300"/>
                  </a:gs>
                  <a:gs pos="100000">
                    <a:srgbClr val="FBCC3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4" name="Google Shape;139;p20">
                <a:extLst>
                  <a:ext uri="{FF2B5EF4-FFF2-40B4-BE49-F238E27FC236}">
                    <a16:creationId xmlns:a16="http://schemas.microsoft.com/office/drawing/2014/main" xmlns="" id="{8E7E6B83-1440-F8EA-2C32-D2703C669E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5689" y="3215763"/>
                <a:ext cx="4049144" cy="739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  <a:defRPr sz="4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25730" algn="ctr">
                  <a:buSzPct val="40909"/>
                </a:pPr>
                <a:r>
                  <a:rPr lang="en-US" sz="2500" b="1" dirty="0">
                    <a:solidFill>
                      <a:schemeClr val="bg1"/>
                    </a:solidFill>
                    <a:latin typeface="+mn-lt"/>
                  </a:rPr>
                  <a:t>Constraints Card</a:t>
                </a:r>
              </a:p>
            </p:txBody>
          </p:sp>
        </p:grpSp>
      </p:grp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xmlns="" id="{7AA577A4-67BC-F877-2FF4-D0E644DB6941}"/>
              </a:ext>
            </a:extLst>
          </p:cNvPr>
          <p:cNvSpPr/>
          <p:nvPr/>
        </p:nvSpPr>
        <p:spPr>
          <a:xfrm rot="16200000">
            <a:off x="8417032" y="3420141"/>
            <a:ext cx="365125" cy="3687421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7892" y="3915843"/>
            <a:ext cx="3687423" cy="117854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39;p20">
            <a:extLst>
              <a:ext uri="{FF2B5EF4-FFF2-40B4-BE49-F238E27FC236}">
                <a16:creationId xmlns:a16="http://schemas.microsoft.com/office/drawing/2014/main" xmlns="" id="{5A3A506B-B542-857F-68FD-C87919D0B275}"/>
              </a:ext>
            </a:extLst>
          </p:cNvPr>
          <p:cNvSpPr txBox="1">
            <a:spLocks/>
          </p:cNvSpPr>
          <p:nvPr/>
        </p:nvSpPr>
        <p:spPr>
          <a:xfrm>
            <a:off x="7040879" y="4924257"/>
            <a:ext cx="3139441" cy="678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5730" algn="ctr">
              <a:buSzPct val="40909"/>
            </a:pPr>
            <a:r>
              <a:rPr lang="en-US" sz="2500" b="1" dirty="0">
                <a:solidFill>
                  <a:schemeClr val="bg1"/>
                </a:solidFill>
                <a:latin typeface="+mn-lt"/>
              </a:rPr>
              <a:t>Objective Card</a:t>
            </a:r>
          </a:p>
        </p:txBody>
      </p:sp>
      <p:grpSp>
        <p:nvGrpSpPr>
          <p:cNvPr id="24" name="Ομάδα 23">
            <a:extLst>
              <a:ext uri="{FF2B5EF4-FFF2-40B4-BE49-F238E27FC236}">
                <a16:creationId xmlns:a16="http://schemas.microsoft.com/office/drawing/2014/main" xmlns="" id="{11C00CBC-54E6-CEC1-17DC-E4D6F466F68A}"/>
              </a:ext>
            </a:extLst>
          </p:cNvPr>
          <p:cNvGrpSpPr/>
          <p:nvPr/>
        </p:nvGrpSpPr>
        <p:grpSpPr>
          <a:xfrm>
            <a:off x="1784956" y="1470455"/>
            <a:ext cx="3713139" cy="4132610"/>
            <a:chOff x="1238418" y="1504586"/>
            <a:chExt cx="3713139" cy="4132610"/>
          </a:xfrm>
        </p:grpSpPr>
        <p:pic>
          <p:nvPicPr>
            <p:cNvPr id="135" name="Google Shape;135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39578" y="1504586"/>
              <a:ext cx="3711979" cy="18143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64968" y="3322181"/>
              <a:ext cx="3660872" cy="181240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" name="Ομάδα 14">
              <a:extLst>
                <a:ext uri="{FF2B5EF4-FFF2-40B4-BE49-F238E27FC236}">
                  <a16:creationId xmlns:a16="http://schemas.microsoft.com/office/drawing/2014/main" xmlns="" id="{D6E871D4-B6C6-BA5D-EF13-57F1ACEEED37}"/>
                </a:ext>
              </a:extLst>
            </p:cNvPr>
            <p:cNvGrpSpPr/>
            <p:nvPr/>
          </p:nvGrpSpPr>
          <p:grpSpPr>
            <a:xfrm>
              <a:off x="1238418" y="4958388"/>
              <a:ext cx="3711979" cy="678808"/>
              <a:chOff x="1026615" y="2899826"/>
              <a:chExt cx="4147904" cy="678808"/>
            </a:xfrm>
          </p:grpSpPr>
          <p:sp>
            <p:nvSpPr>
              <p:cNvPr id="19" name="Ορθογώνιο 11">
                <a:extLst>
                  <a:ext uri="{FF2B5EF4-FFF2-40B4-BE49-F238E27FC236}">
                    <a16:creationId xmlns:a16="http://schemas.microsoft.com/office/drawing/2014/main" xmlns="" id="{A985E098-8FD7-39F0-36C1-232BF9CD7C0C}"/>
                  </a:ext>
                </a:extLst>
              </p:cNvPr>
              <p:cNvSpPr/>
              <p:nvPr/>
            </p:nvSpPr>
            <p:spPr>
              <a:xfrm rot="16200000">
                <a:off x="2918004" y="1166723"/>
                <a:ext cx="365125" cy="4147904"/>
              </a:xfrm>
              <a:prstGeom prst="rect">
                <a:avLst/>
              </a:prstGeom>
              <a:gradFill flip="none" rotWithShape="1">
                <a:gsLst>
                  <a:gs pos="48000">
                    <a:srgbClr val="AC7300"/>
                  </a:gs>
                  <a:gs pos="0">
                    <a:srgbClr val="0F0F0F"/>
                  </a:gs>
                  <a:gs pos="86000">
                    <a:srgbClr val="D39F19"/>
                  </a:gs>
                  <a:gs pos="67000">
                    <a:srgbClr val="C28300"/>
                  </a:gs>
                  <a:gs pos="100000">
                    <a:srgbClr val="FBCC3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22" name="Google Shape;139;p20">
                <a:extLst>
                  <a:ext uri="{FF2B5EF4-FFF2-40B4-BE49-F238E27FC236}">
                    <a16:creationId xmlns:a16="http://schemas.microsoft.com/office/drawing/2014/main" xmlns="" id="{64D8CDA1-8325-E2FC-F770-C7210A737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6615" y="2899826"/>
                <a:ext cx="4120463" cy="6788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  <a:defRPr sz="4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25730" algn="ctr">
                  <a:buSzPct val="40909"/>
                </a:pPr>
                <a:r>
                  <a:rPr lang="en-US" sz="2500" b="1" dirty="0" err="1">
                    <a:solidFill>
                      <a:schemeClr val="bg1"/>
                    </a:solidFill>
                    <a:latin typeface="+mn-lt"/>
                  </a:rPr>
                  <a:t>Responsis</a:t>
                </a:r>
                <a:r>
                  <a:rPr lang="en-US" sz="2500" b="1" dirty="0">
                    <a:solidFill>
                      <a:schemeClr val="bg1"/>
                    </a:solidFill>
                    <a:latin typeface="+mn-lt"/>
                  </a:rPr>
                  <a:t> Card</a:t>
                </a: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F2F0D89-1AEB-999C-1B21-7FB9C6618C7F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xmlns="" id="{12685AB8-E70A-D612-7EF3-D376FA61FB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5" name="Google Shape;145;p21"/>
          <p:cNvSpPr txBox="1">
            <a:spLocks noGrp="1"/>
          </p:cNvSpPr>
          <p:nvPr>
            <p:ph type="body" idx="1"/>
          </p:nvPr>
        </p:nvSpPr>
        <p:spPr>
          <a:xfrm>
            <a:off x="1050370" y="4872488"/>
            <a:ext cx="2082117" cy="96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1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l-GR" sz="1900" b="1" i="1" dirty="0" err="1">
                <a:latin typeface="Arial"/>
                <a:ea typeface="Arial"/>
                <a:cs typeface="Arial"/>
                <a:sym typeface="Arial"/>
              </a:rPr>
              <a:t>Iso</a:t>
            </a:r>
            <a:r>
              <a:rPr lang="el-GR" sz="1900" b="1" i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l-GR" sz="1900" b="1" i="1" dirty="0" err="1">
                <a:latin typeface="Arial"/>
                <a:ea typeface="Arial"/>
                <a:cs typeface="Arial"/>
                <a:sym typeface="Arial"/>
              </a:rPr>
              <a:t>surfaces</a:t>
            </a:r>
            <a:endParaRPr sz="1900" b="1" i="1" dirty="0">
              <a:latin typeface="Arial"/>
              <a:ea typeface="Arial"/>
              <a:cs typeface="Arial"/>
              <a:sym typeface="Arial"/>
            </a:endParaRPr>
          </a:p>
          <a:p>
            <a:pPr marL="228600" indent="0">
              <a:lnSpc>
                <a:spcPct val="100000"/>
              </a:lnSpc>
              <a:spcBef>
                <a:spcPts val="0"/>
              </a:spcBef>
              <a:buNone/>
            </a:pPr>
            <a:endParaRPr sz="19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63" b="93785" l="9751" r="89796">
                        <a14:foregroundMark x1="43764" y1="8851" x2="43764" y2="8851"/>
                        <a14:foregroundMark x1="62812" y1="93785" x2="62812" y2="93785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02097" y="1057787"/>
            <a:ext cx="3646169" cy="4387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321" l="9827" r="89981">
                        <a14:foregroundMark x1="50674" y1="91321" x2="50674" y2="91321"/>
                        <a14:foregroundMark x1="44123" y1="10000" x2="44123" y2="10000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579310" y="1007856"/>
            <a:ext cx="4660691" cy="47556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xmlns="" id="{5DCDD3CC-B911-638B-2895-3D3C94D3E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9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xmlns="" id="{B3D9C27A-74A9-28DC-1EF0-146DA7BEE907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9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A5ACD42-7BFB-8C79-E286-DDFEE97AE509}"/>
              </a:ext>
            </a:extLst>
          </p:cNvPr>
          <p:cNvSpPr txBox="1"/>
          <p:nvPr/>
        </p:nvSpPr>
        <p:spPr>
          <a:xfrm>
            <a:off x="653850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Topology Optimization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1C99E61-28ED-9578-1AE5-991DB4A6627B}"/>
              </a:ext>
            </a:extLst>
          </p:cNvPr>
          <p:cNvSpPr txBox="1"/>
          <p:nvPr/>
        </p:nvSpPr>
        <p:spPr>
          <a:xfrm>
            <a:off x="653850" y="772550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Results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xmlns="" id="{A5C451BA-ABAA-A9D8-C627-4D90FE1F6760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xmlns="" id="{76FF3CAE-07C4-1D37-E14C-25D00E45FABE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Google Shape;145;p21">
            <a:extLst>
              <a:ext uri="{FF2B5EF4-FFF2-40B4-BE49-F238E27FC236}">
                <a16:creationId xmlns:a16="http://schemas.microsoft.com/office/drawing/2014/main" xmlns="" id="{A21588E7-0E03-2534-09A8-F8A8A38E7E21}"/>
              </a:ext>
            </a:extLst>
          </p:cNvPr>
          <p:cNvSpPr txBox="1">
            <a:spLocks/>
          </p:cNvSpPr>
          <p:nvPr/>
        </p:nvSpPr>
        <p:spPr>
          <a:xfrm>
            <a:off x="5648267" y="4863457"/>
            <a:ext cx="3358163" cy="96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9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b="1" i="1" dirty="0">
                <a:latin typeface="Arial"/>
                <a:ea typeface="Arial"/>
                <a:cs typeface="Arial"/>
                <a:sym typeface="Arial"/>
              </a:rPr>
              <a:t>Inspire </a:t>
            </a:r>
            <a:r>
              <a:rPr lang="en-US" sz="1900" b="1" i="1" dirty="0" err="1">
                <a:latin typeface="Arial"/>
                <a:ea typeface="Arial"/>
                <a:cs typeface="Arial"/>
                <a:sym typeface="Arial"/>
              </a:rPr>
              <a:t>Polynurbs</a:t>
            </a:r>
            <a:r>
              <a:rPr lang="en-US" sz="1900" b="1" i="1" dirty="0">
                <a:latin typeface="Arial"/>
                <a:ea typeface="Arial"/>
                <a:cs typeface="Arial"/>
                <a:sym typeface="Arial"/>
              </a:rPr>
              <a:t> Function</a:t>
            </a:r>
          </a:p>
          <a:p>
            <a:pPr marL="22860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9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xmlns="" id="{9803785F-0E9A-64F6-9BBC-3F48D54203BE}"/>
              </a:ext>
            </a:extLst>
          </p:cNvPr>
          <p:cNvSpPr/>
          <p:nvPr/>
        </p:nvSpPr>
        <p:spPr>
          <a:xfrm rot="16200000">
            <a:off x="1831398" y="4866799"/>
            <a:ext cx="45719" cy="1404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xmlns="" id="{2395C576-9D86-E603-2B54-C611A70DE73A}"/>
              </a:ext>
            </a:extLst>
          </p:cNvPr>
          <p:cNvSpPr/>
          <p:nvPr/>
        </p:nvSpPr>
        <p:spPr>
          <a:xfrm rot="16200000">
            <a:off x="7275526" y="4016560"/>
            <a:ext cx="45719" cy="309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301AF29-DD97-D271-12A1-01550899F6F2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434</Words>
  <Application>Microsoft Office PowerPoint</Application>
  <PresentationFormat>Ευρεία οθόνη</PresentationFormat>
  <Paragraphs>191</Paragraphs>
  <Slides>20</Slides>
  <Notes>19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20</vt:i4>
      </vt:variant>
    </vt:vector>
  </HeadingPairs>
  <TitlesOfParts>
    <vt:vector size="24" baseType="lpstr">
      <vt:lpstr>Arial</vt:lpstr>
      <vt:lpstr>Calibri</vt:lpstr>
      <vt:lpstr>Cambria Math</vt:lpstr>
      <vt:lpstr>Office Theme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Weight : 259 gr Camber Compliance : 0.0224 deg/g Toe Compliance : 0.0176 deg/g Max Von misses: 170 Mpa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lina syranastasi</dc:creator>
  <cp:lastModifiedBy>HP</cp:lastModifiedBy>
  <cp:revision>171</cp:revision>
  <dcterms:modified xsi:type="dcterms:W3CDTF">2025-10-18T19:58:15Z</dcterms:modified>
</cp:coreProperties>
</file>